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10" r:id="rId3"/>
    <p:sldId id="257" r:id="rId4"/>
    <p:sldId id="316" r:id="rId5"/>
    <p:sldId id="307" r:id="rId6"/>
    <p:sldId id="258" r:id="rId7"/>
    <p:sldId id="290" r:id="rId8"/>
    <p:sldId id="273" r:id="rId9"/>
    <p:sldId id="268" r:id="rId10"/>
    <p:sldId id="275" r:id="rId11"/>
    <p:sldId id="262" r:id="rId12"/>
    <p:sldId id="291" r:id="rId13"/>
    <p:sldId id="277" r:id="rId14"/>
    <p:sldId id="314" r:id="rId15"/>
    <p:sldId id="292" r:id="rId16"/>
    <p:sldId id="295" r:id="rId17"/>
    <p:sldId id="294" r:id="rId18"/>
    <p:sldId id="297" r:id="rId19"/>
    <p:sldId id="278" r:id="rId20"/>
    <p:sldId id="289" r:id="rId21"/>
    <p:sldId id="296" r:id="rId22"/>
    <p:sldId id="272" r:id="rId23"/>
    <p:sldId id="284" r:id="rId24"/>
    <p:sldId id="298" r:id="rId25"/>
    <p:sldId id="299" r:id="rId26"/>
    <p:sldId id="283" r:id="rId27"/>
    <p:sldId id="266" r:id="rId28"/>
    <p:sldId id="309" r:id="rId29"/>
    <p:sldId id="301" r:id="rId30"/>
    <p:sldId id="285" r:id="rId31"/>
    <p:sldId id="304" r:id="rId32"/>
    <p:sldId id="313" r:id="rId33"/>
    <p:sldId id="315"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s and Technology Interface" id="{8179EBE0-68EF-4C18-9EFB-193D4ECA51D4}">
          <p14:sldIdLst>
            <p14:sldId id="256"/>
            <p14:sldId id="310"/>
            <p14:sldId id="257"/>
            <p14:sldId id="316"/>
            <p14:sldId id="307"/>
          </p14:sldIdLst>
        </p14:section>
        <p14:section name="Introduction to the SAT Changes" id="{A1E4C048-C872-4081-8703-282972CFB4D1}">
          <p14:sldIdLst>
            <p14:sldId id="258"/>
            <p14:sldId id="290"/>
            <p14:sldId id="273"/>
          </p14:sldIdLst>
        </p14:section>
        <p14:section name="Three Key Changes in SAT Math" id="{895290DF-0CA4-4BDD-B7A2-6FB6C5A7374D}">
          <p14:sldIdLst>
            <p14:sldId id="268"/>
            <p14:sldId id="275"/>
          </p14:sldIdLst>
        </p14:section>
        <p14:section name="Key Change #1: Math Content" id="{B494AC3D-EA02-42F8-B608-EBC18DEA53B9}">
          <p14:sldIdLst>
            <p14:sldId id="262"/>
            <p14:sldId id="291"/>
            <p14:sldId id="277"/>
            <p14:sldId id="314"/>
            <p14:sldId id="292"/>
            <p14:sldId id="295"/>
            <p14:sldId id="294"/>
          </p14:sldIdLst>
        </p14:section>
        <p14:section name="Key Change #2: Context" id="{4CC49D4E-D2CA-4372-9864-BEAD2768E60C}">
          <p14:sldIdLst>
            <p14:sldId id="297"/>
            <p14:sldId id="278"/>
            <p14:sldId id="289"/>
            <p14:sldId id="296"/>
          </p14:sldIdLst>
        </p14:section>
        <p14:section name="Key Change #3: Calculator Use and Scoring" id="{2DA3A638-775A-40B5-B1AC-129A1B7EE2BE}">
          <p14:sldIdLst>
            <p14:sldId id="272"/>
            <p14:sldId id="284"/>
            <p14:sldId id="298"/>
            <p14:sldId id="299"/>
            <p14:sldId id="283"/>
            <p14:sldId id="266"/>
          </p14:sldIdLst>
        </p14:section>
        <p14:section name="Impact of Math SAT Changes on Classroom Instruction" id="{D41DC3F9-3302-46CF-BBDC-B3608113CCFD}">
          <p14:sldIdLst>
            <p14:sldId id="309"/>
            <p14:sldId id="301"/>
            <p14:sldId id="285"/>
            <p14:sldId id="304"/>
          </p14:sldIdLst>
        </p14:section>
        <p14:section name="Closing" id="{4DC6516C-A332-4935-B9B0-3A1F69F1285B}">
          <p14:sldIdLst>
            <p14:sldId id="313"/>
            <p14:sldId id="31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lington, Leslie Ms., CIV, OSD/DoDEA-Americas" initials="LW" lastIdx="30" clrIdx="0"/>
  <p:cmAuthor id="1" name="Corley, Dawn  OSD/DoDEA" initials="CDO"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575"/>
    <a:srgbClr val="33CC33"/>
    <a:srgbClr val="CDEE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06" autoAdjust="0"/>
  </p:normalViewPr>
  <p:slideViewPr>
    <p:cSldViewPr>
      <p:cViewPr>
        <p:scale>
          <a:sx n="100" d="100"/>
          <a:sy n="100" d="100"/>
        </p:scale>
        <p:origin x="-1860" y="-564"/>
      </p:cViewPr>
      <p:guideLst>
        <p:guide orient="horz" pos="2160"/>
        <p:guide pos="2880"/>
      </p:guideLst>
    </p:cSldViewPr>
  </p:slideViewPr>
  <p:notesTextViewPr>
    <p:cViewPr>
      <p:scale>
        <a:sx n="1" d="1"/>
        <a:sy n="1" d="1"/>
      </p:scale>
      <p:origin x="0" y="0"/>
    </p:cViewPr>
  </p:notesTextViewPr>
  <p:sorterViewPr>
    <p:cViewPr>
      <p:scale>
        <a:sx n="162" d="100"/>
        <a:sy n="162" d="100"/>
      </p:scale>
      <p:origin x="0" y="14664"/>
    </p:cViewPr>
  </p:sorterViewPr>
  <p:notesViewPr>
    <p:cSldViewPr>
      <p:cViewPr>
        <p:scale>
          <a:sx n="110" d="100"/>
          <a:sy n="110" d="100"/>
        </p:scale>
        <p:origin x="-3330" y="5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solidFill>
                  <a:schemeClr val="tx2"/>
                </a:solidFill>
                <a:effectLst>
                  <a:outerShdw blurRad="38100" dist="38100" dir="2700000" algn="tl">
                    <a:srgbClr val="000000">
                      <a:alpha val="43137"/>
                    </a:srgbClr>
                  </a:outerShdw>
                </a:effectLst>
                <a:latin typeface="Adobe Gothic Std B" pitchFamily="34" charset="-128"/>
                <a:ea typeface="Adobe Gothic Std B" pitchFamily="34" charset="-128"/>
              </a:rPr>
              <a:t>New</a:t>
            </a:r>
            <a:r>
              <a:rPr lang="en-US" sz="2800" baseline="0" dirty="0">
                <a:solidFill>
                  <a:schemeClr val="tx2"/>
                </a:solidFill>
                <a:effectLst>
                  <a:outerShdw blurRad="38100" dist="38100" dir="2700000" algn="tl">
                    <a:srgbClr val="000000">
                      <a:alpha val="43137"/>
                    </a:srgbClr>
                  </a:outerShdw>
                </a:effectLst>
                <a:latin typeface="Adobe Gothic Std B" pitchFamily="34" charset="-128"/>
                <a:ea typeface="Adobe Gothic Std B" pitchFamily="34" charset="-128"/>
              </a:rPr>
              <a:t> SAT Math Content Focus</a:t>
            </a:r>
            <a:endParaRPr lang="en-US" sz="2800" dirty="0">
              <a:solidFill>
                <a:schemeClr val="tx2"/>
              </a:solidFill>
              <a:effectLst>
                <a:outerShdw blurRad="38100" dist="38100" dir="2700000" algn="tl">
                  <a:srgbClr val="000000">
                    <a:alpha val="43137"/>
                  </a:srgbClr>
                </a:outerShdw>
              </a:effectLst>
              <a:latin typeface="Adobe Gothic Std B" pitchFamily="34" charset="-128"/>
              <a:ea typeface="Adobe Gothic Std B" pitchFamily="34" charset="-128"/>
            </a:endParaRPr>
          </a:p>
        </c:rich>
      </c:tx>
      <c:layout/>
      <c:overlay val="0"/>
    </c:title>
    <c:autoTitleDeleted val="0"/>
    <c:plotArea>
      <c:layout/>
      <c:pieChart>
        <c:varyColors val="1"/>
        <c:ser>
          <c:idx val="0"/>
          <c:order val="0"/>
          <c:dLbls>
            <c:txPr>
              <a:bodyPr/>
              <a:lstStyle/>
              <a:p>
                <a:pPr>
                  <a:defRPr sz="1800" b="1">
                    <a:solidFill>
                      <a:schemeClr val="bg1"/>
                    </a:solidFill>
                  </a:defRPr>
                </a:pPr>
                <a:endParaRPr lang="en-US"/>
              </a:p>
            </c:txPr>
            <c:showLegendKey val="0"/>
            <c:showVal val="0"/>
            <c:showCatName val="1"/>
            <c:showSerName val="0"/>
            <c:showPercent val="1"/>
            <c:showBubbleSize val="0"/>
            <c:showLeaderLines val="1"/>
          </c:dLbls>
          <c:cat>
            <c:strRef>
              <c:f>Sheet1!$A$1:$A$4</c:f>
              <c:strCache>
                <c:ptCount val="4"/>
                <c:pt idx="0">
                  <c:v>Prob Solving/Data Analysis</c:v>
                </c:pt>
                <c:pt idx="1">
                  <c:v>Algebra</c:v>
                </c:pt>
                <c:pt idx="2">
                  <c:v>Advanced Math</c:v>
                </c:pt>
                <c:pt idx="3">
                  <c:v>Addl Topics</c:v>
                </c:pt>
              </c:strCache>
            </c:strRef>
          </c:cat>
          <c:val>
            <c:numRef>
              <c:f>Sheet1!$B$1:$B$4</c:f>
              <c:numCache>
                <c:formatCode>General</c:formatCode>
                <c:ptCount val="4"/>
                <c:pt idx="0">
                  <c:v>17</c:v>
                </c:pt>
                <c:pt idx="1">
                  <c:v>19</c:v>
                </c:pt>
                <c:pt idx="2">
                  <c:v>16</c:v>
                </c:pt>
                <c:pt idx="3">
                  <c:v>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049EF-E221-45D2-B032-E78BCA1E1B30}" type="doc">
      <dgm:prSet loTypeId="urn:microsoft.com/office/officeart/2005/8/layout/hList7" loCatId="list" qsTypeId="urn:microsoft.com/office/officeart/2005/8/quickstyle/simple1" qsCatId="simple" csTypeId="urn:microsoft.com/office/officeart/2005/8/colors/accent1_2" csCatId="accent1" phldr="1"/>
      <dgm:spPr/>
    </dgm:pt>
    <dgm:pt modelId="{C8083493-452E-4C42-AAA9-D600FE3CD9E8}">
      <dgm:prSet phldrT="[Text]"/>
      <dgm:spPr/>
      <dgm:t>
        <a:bodyPr/>
        <a:lstStyle/>
        <a:p>
          <a:r>
            <a:rPr lang="en-US" dirty="0" smtClean="0"/>
            <a:t>Focus on math content that matters the most</a:t>
          </a:r>
          <a:endParaRPr lang="en-US" dirty="0"/>
        </a:p>
      </dgm:t>
    </dgm:pt>
    <dgm:pt modelId="{063EFDCD-A1C8-481F-8AE9-687292D1D0DB}" type="parTrans" cxnId="{CF3B4968-AC69-4BC2-A2F6-60E56D47F2CE}">
      <dgm:prSet/>
      <dgm:spPr/>
      <dgm:t>
        <a:bodyPr/>
        <a:lstStyle/>
        <a:p>
          <a:endParaRPr lang="en-US"/>
        </a:p>
      </dgm:t>
    </dgm:pt>
    <dgm:pt modelId="{2AE03DA8-DCA0-436A-A11C-E8883B33402E}" type="sibTrans" cxnId="{CF3B4968-AC69-4BC2-A2F6-60E56D47F2CE}">
      <dgm:prSet/>
      <dgm:spPr/>
      <dgm:t>
        <a:bodyPr/>
        <a:lstStyle/>
        <a:p>
          <a:endParaRPr lang="en-US"/>
        </a:p>
      </dgm:t>
    </dgm:pt>
    <dgm:pt modelId="{604CA566-A5C9-4158-99CF-19436FA36F5A}">
      <dgm:prSet phldrT="[Text]"/>
      <dgm:spPr/>
      <dgm:t>
        <a:bodyPr/>
        <a:lstStyle/>
        <a:p>
          <a:r>
            <a:rPr lang="en-US" dirty="0" smtClean="0"/>
            <a:t>Problems grounded in real-world contexts</a:t>
          </a:r>
          <a:endParaRPr lang="en-US" dirty="0"/>
        </a:p>
      </dgm:t>
    </dgm:pt>
    <dgm:pt modelId="{8D4771E9-E002-4E70-8320-4D07B23E4152}" type="parTrans" cxnId="{A9129664-E0B3-4747-8862-E46439A1AFB6}">
      <dgm:prSet/>
      <dgm:spPr/>
      <dgm:t>
        <a:bodyPr/>
        <a:lstStyle/>
        <a:p>
          <a:endParaRPr lang="en-US"/>
        </a:p>
      </dgm:t>
    </dgm:pt>
    <dgm:pt modelId="{E21F8DC5-BDFA-499E-B700-259857B72EF9}" type="sibTrans" cxnId="{A9129664-E0B3-4747-8862-E46439A1AFB6}">
      <dgm:prSet/>
      <dgm:spPr/>
      <dgm:t>
        <a:bodyPr/>
        <a:lstStyle/>
        <a:p>
          <a:endParaRPr lang="en-US"/>
        </a:p>
      </dgm:t>
    </dgm:pt>
    <dgm:pt modelId="{B8D4357D-6C70-4796-A61C-AF1AF906F1DA}">
      <dgm:prSet phldrT="[Text]"/>
      <dgm:spPr/>
      <dgm:t>
        <a:bodyPr/>
        <a:lstStyle/>
        <a:p>
          <a:r>
            <a:rPr lang="en-US" dirty="0" smtClean="0"/>
            <a:t>Scoring of the test and use of calculators</a:t>
          </a:r>
        </a:p>
      </dgm:t>
    </dgm:pt>
    <dgm:pt modelId="{FEDADEA2-1CA3-45D3-B007-75ECBBA08AE6}" type="parTrans" cxnId="{2BC50685-406E-43C0-A6EA-8119FDA13101}">
      <dgm:prSet/>
      <dgm:spPr/>
      <dgm:t>
        <a:bodyPr/>
        <a:lstStyle/>
        <a:p>
          <a:endParaRPr lang="en-US"/>
        </a:p>
      </dgm:t>
    </dgm:pt>
    <dgm:pt modelId="{9C4135D9-55EF-412B-9DFB-EF0ACFC1258C}" type="sibTrans" cxnId="{2BC50685-406E-43C0-A6EA-8119FDA13101}">
      <dgm:prSet/>
      <dgm:spPr/>
      <dgm:t>
        <a:bodyPr/>
        <a:lstStyle/>
        <a:p>
          <a:endParaRPr lang="en-US"/>
        </a:p>
      </dgm:t>
    </dgm:pt>
    <dgm:pt modelId="{65D6256C-3FD6-46B7-AD8E-36CC90690ACD}" type="pres">
      <dgm:prSet presAssocID="{D2B049EF-E221-45D2-B032-E78BCA1E1B30}" presName="Name0" presStyleCnt="0">
        <dgm:presLayoutVars>
          <dgm:dir/>
          <dgm:resizeHandles val="exact"/>
        </dgm:presLayoutVars>
      </dgm:prSet>
      <dgm:spPr/>
    </dgm:pt>
    <dgm:pt modelId="{30BE3917-3E34-458E-AFFB-738BF7DC7EEA}" type="pres">
      <dgm:prSet presAssocID="{D2B049EF-E221-45D2-B032-E78BCA1E1B30}" presName="fgShape" presStyleLbl="fgShp" presStyleIdx="0" presStyleCnt="1"/>
      <dgm:spPr/>
    </dgm:pt>
    <dgm:pt modelId="{1ED2861C-C723-4F36-8C81-75F87C854EE8}" type="pres">
      <dgm:prSet presAssocID="{D2B049EF-E221-45D2-B032-E78BCA1E1B30}" presName="linComp" presStyleCnt="0"/>
      <dgm:spPr/>
    </dgm:pt>
    <dgm:pt modelId="{99244883-2A59-4493-A84B-326FA63BA2EB}" type="pres">
      <dgm:prSet presAssocID="{C8083493-452E-4C42-AAA9-D600FE3CD9E8}" presName="compNode" presStyleCnt="0"/>
      <dgm:spPr/>
    </dgm:pt>
    <dgm:pt modelId="{A181B2F9-6D76-4280-A378-53B515570237}" type="pres">
      <dgm:prSet presAssocID="{C8083493-452E-4C42-AAA9-D600FE3CD9E8}" presName="bkgdShape" presStyleLbl="node1" presStyleIdx="0" presStyleCnt="3"/>
      <dgm:spPr/>
      <dgm:t>
        <a:bodyPr/>
        <a:lstStyle/>
        <a:p>
          <a:endParaRPr lang="en-US"/>
        </a:p>
      </dgm:t>
    </dgm:pt>
    <dgm:pt modelId="{83DE1681-3E28-4587-B920-8D5D6E8B91F8}" type="pres">
      <dgm:prSet presAssocID="{C8083493-452E-4C42-AAA9-D600FE3CD9E8}" presName="nodeTx" presStyleLbl="node1" presStyleIdx="0" presStyleCnt="3">
        <dgm:presLayoutVars>
          <dgm:bulletEnabled val="1"/>
        </dgm:presLayoutVars>
      </dgm:prSet>
      <dgm:spPr/>
      <dgm:t>
        <a:bodyPr/>
        <a:lstStyle/>
        <a:p>
          <a:endParaRPr lang="en-US"/>
        </a:p>
      </dgm:t>
    </dgm:pt>
    <dgm:pt modelId="{F92CFCFB-13B1-42D5-A564-8A1BD0769B91}" type="pres">
      <dgm:prSet presAssocID="{C8083493-452E-4C42-AAA9-D600FE3CD9E8}" presName="invisiNode" presStyleLbl="node1" presStyleIdx="0" presStyleCnt="3"/>
      <dgm:spPr/>
    </dgm:pt>
    <dgm:pt modelId="{C14D2FB9-409F-4515-B99A-1E4E8CEEF63E}" type="pres">
      <dgm:prSet presAssocID="{C8083493-452E-4C42-AAA9-D600FE3CD9E8}"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16CE14D-E7D7-4B29-961D-DC92EF873CE3}" type="pres">
      <dgm:prSet presAssocID="{2AE03DA8-DCA0-436A-A11C-E8883B33402E}" presName="sibTrans" presStyleLbl="sibTrans2D1" presStyleIdx="0" presStyleCnt="0"/>
      <dgm:spPr/>
      <dgm:t>
        <a:bodyPr/>
        <a:lstStyle/>
        <a:p>
          <a:endParaRPr lang="en-US"/>
        </a:p>
      </dgm:t>
    </dgm:pt>
    <dgm:pt modelId="{BEF8BE2A-60AF-4BEB-8A55-1692352764C2}" type="pres">
      <dgm:prSet presAssocID="{604CA566-A5C9-4158-99CF-19436FA36F5A}" presName="compNode" presStyleCnt="0"/>
      <dgm:spPr/>
    </dgm:pt>
    <dgm:pt modelId="{6B991CF6-0568-426B-B933-58D3DB28A270}" type="pres">
      <dgm:prSet presAssocID="{604CA566-A5C9-4158-99CF-19436FA36F5A}" presName="bkgdShape" presStyleLbl="node1" presStyleIdx="1" presStyleCnt="3"/>
      <dgm:spPr/>
      <dgm:t>
        <a:bodyPr/>
        <a:lstStyle/>
        <a:p>
          <a:endParaRPr lang="en-US"/>
        </a:p>
      </dgm:t>
    </dgm:pt>
    <dgm:pt modelId="{FD6786A2-5A52-4B28-8D6F-F57C98C1A451}" type="pres">
      <dgm:prSet presAssocID="{604CA566-A5C9-4158-99CF-19436FA36F5A}" presName="nodeTx" presStyleLbl="node1" presStyleIdx="1" presStyleCnt="3">
        <dgm:presLayoutVars>
          <dgm:bulletEnabled val="1"/>
        </dgm:presLayoutVars>
      </dgm:prSet>
      <dgm:spPr/>
      <dgm:t>
        <a:bodyPr/>
        <a:lstStyle/>
        <a:p>
          <a:endParaRPr lang="en-US"/>
        </a:p>
      </dgm:t>
    </dgm:pt>
    <dgm:pt modelId="{DF81A9A8-F2B5-4E36-BC57-ED6919CD74DF}" type="pres">
      <dgm:prSet presAssocID="{604CA566-A5C9-4158-99CF-19436FA36F5A}" presName="invisiNode" presStyleLbl="node1" presStyleIdx="1" presStyleCnt="3"/>
      <dgm:spPr/>
    </dgm:pt>
    <dgm:pt modelId="{BDAEC7B3-EDED-4AE9-B0BF-AAC2E31E1539}" type="pres">
      <dgm:prSet presAssocID="{604CA566-A5C9-4158-99CF-19436FA36F5A}"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035B1A08-B942-4F24-A9D9-75837E6A5D3E}" type="pres">
      <dgm:prSet presAssocID="{E21F8DC5-BDFA-499E-B700-259857B72EF9}" presName="sibTrans" presStyleLbl="sibTrans2D1" presStyleIdx="0" presStyleCnt="0"/>
      <dgm:spPr/>
      <dgm:t>
        <a:bodyPr/>
        <a:lstStyle/>
        <a:p>
          <a:endParaRPr lang="en-US"/>
        </a:p>
      </dgm:t>
    </dgm:pt>
    <dgm:pt modelId="{AAFD6D69-1F5E-4D29-BB9D-7EC4ACB65CD1}" type="pres">
      <dgm:prSet presAssocID="{B8D4357D-6C70-4796-A61C-AF1AF906F1DA}" presName="compNode" presStyleCnt="0"/>
      <dgm:spPr/>
    </dgm:pt>
    <dgm:pt modelId="{49511138-298C-4B13-B90E-54C68CB3E4DD}" type="pres">
      <dgm:prSet presAssocID="{B8D4357D-6C70-4796-A61C-AF1AF906F1DA}" presName="bkgdShape" presStyleLbl="node1" presStyleIdx="2" presStyleCnt="3"/>
      <dgm:spPr/>
      <dgm:t>
        <a:bodyPr/>
        <a:lstStyle/>
        <a:p>
          <a:endParaRPr lang="en-US"/>
        </a:p>
      </dgm:t>
    </dgm:pt>
    <dgm:pt modelId="{EC74161B-5719-4EF6-80DA-DA6AF81006A7}" type="pres">
      <dgm:prSet presAssocID="{B8D4357D-6C70-4796-A61C-AF1AF906F1DA}" presName="nodeTx" presStyleLbl="node1" presStyleIdx="2" presStyleCnt="3">
        <dgm:presLayoutVars>
          <dgm:bulletEnabled val="1"/>
        </dgm:presLayoutVars>
      </dgm:prSet>
      <dgm:spPr/>
      <dgm:t>
        <a:bodyPr/>
        <a:lstStyle/>
        <a:p>
          <a:endParaRPr lang="en-US"/>
        </a:p>
      </dgm:t>
    </dgm:pt>
    <dgm:pt modelId="{919AABB3-A1B0-4E22-B6C1-9C2F3EE79CA7}" type="pres">
      <dgm:prSet presAssocID="{B8D4357D-6C70-4796-A61C-AF1AF906F1DA}" presName="invisiNode" presStyleLbl="node1" presStyleIdx="2" presStyleCnt="3"/>
      <dgm:spPr/>
    </dgm:pt>
    <dgm:pt modelId="{98355B73-6315-41E0-8EAB-B3263CA44D60}" type="pres">
      <dgm:prSet presAssocID="{B8D4357D-6C70-4796-A61C-AF1AF906F1DA}"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CF3B4968-AC69-4BC2-A2F6-60E56D47F2CE}" srcId="{D2B049EF-E221-45D2-B032-E78BCA1E1B30}" destId="{C8083493-452E-4C42-AAA9-D600FE3CD9E8}" srcOrd="0" destOrd="0" parTransId="{063EFDCD-A1C8-481F-8AE9-687292D1D0DB}" sibTransId="{2AE03DA8-DCA0-436A-A11C-E8883B33402E}"/>
    <dgm:cxn modelId="{177347D5-C25F-4A92-9B2F-CCFB8A98BDBA}" type="presOf" srcId="{C8083493-452E-4C42-AAA9-D600FE3CD9E8}" destId="{A181B2F9-6D76-4280-A378-53B515570237}" srcOrd="0" destOrd="0" presId="urn:microsoft.com/office/officeart/2005/8/layout/hList7"/>
    <dgm:cxn modelId="{2BC50685-406E-43C0-A6EA-8119FDA13101}" srcId="{D2B049EF-E221-45D2-B032-E78BCA1E1B30}" destId="{B8D4357D-6C70-4796-A61C-AF1AF906F1DA}" srcOrd="2" destOrd="0" parTransId="{FEDADEA2-1CA3-45D3-B007-75ECBBA08AE6}" sibTransId="{9C4135D9-55EF-412B-9DFB-EF0ACFC1258C}"/>
    <dgm:cxn modelId="{698BA719-3121-4390-A6CF-FE1BBF24E1D3}" type="presOf" srcId="{B8D4357D-6C70-4796-A61C-AF1AF906F1DA}" destId="{49511138-298C-4B13-B90E-54C68CB3E4DD}" srcOrd="0" destOrd="0" presId="urn:microsoft.com/office/officeart/2005/8/layout/hList7"/>
    <dgm:cxn modelId="{2F99D470-BAFF-41ED-99DD-618028691922}" type="presOf" srcId="{604CA566-A5C9-4158-99CF-19436FA36F5A}" destId="{6B991CF6-0568-426B-B933-58D3DB28A270}" srcOrd="0" destOrd="0" presId="urn:microsoft.com/office/officeart/2005/8/layout/hList7"/>
    <dgm:cxn modelId="{D960E73E-18D6-4FBF-9E96-99F755D399E7}" type="presOf" srcId="{604CA566-A5C9-4158-99CF-19436FA36F5A}" destId="{FD6786A2-5A52-4B28-8D6F-F57C98C1A451}" srcOrd="1" destOrd="0" presId="urn:microsoft.com/office/officeart/2005/8/layout/hList7"/>
    <dgm:cxn modelId="{5FE1D27D-F903-47A5-A60C-1CB56F08A1C6}" type="presOf" srcId="{C8083493-452E-4C42-AAA9-D600FE3CD9E8}" destId="{83DE1681-3E28-4587-B920-8D5D6E8B91F8}" srcOrd="1" destOrd="0" presId="urn:microsoft.com/office/officeart/2005/8/layout/hList7"/>
    <dgm:cxn modelId="{BBB82FE7-528A-4C8F-B8C4-178AF4F7C914}" type="presOf" srcId="{2AE03DA8-DCA0-436A-A11C-E8883B33402E}" destId="{116CE14D-E7D7-4B29-961D-DC92EF873CE3}" srcOrd="0" destOrd="0" presId="urn:microsoft.com/office/officeart/2005/8/layout/hList7"/>
    <dgm:cxn modelId="{B143349E-CFC0-4429-83A6-9E694DFBBD13}" type="presOf" srcId="{E21F8DC5-BDFA-499E-B700-259857B72EF9}" destId="{035B1A08-B942-4F24-A9D9-75837E6A5D3E}" srcOrd="0" destOrd="0" presId="urn:microsoft.com/office/officeart/2005/8/layout/hList7"/>
    <dgm:cxn modelId="{A9129664-E0B3-4747-8862-E46439A1AFB6}" srcId="{D2B049EF-E221-45D2-B032-E78BCA1E1B30}" destId="{604CA566-A5C9-4158-99CF-19436FA36F5A}" srcOrd="1" destOrd="0" parTransId="{8D4771E9-E002-4E70-8320-4D07B23E4152}" sibTransId="{E21F8DC5-BDFA-499E-B700-259857B72EF9}"/>
    <dgm:cxn modelId="{09ECD5C4-878C-40AF-A225-506A92892EC4}" type="presOf" srcId="{D2B049EF-E221-45D2-B032-E78BCA1E1B30}" destId="{65D6256C-3FD6-46B7-AD8E-36CC90690ACD}" srcOrd="0" destOrd="0" presId="urn:microsoft.com/office/officeart/2005/8/layout/hList7"/>
    <dgm:cxn modelId="{E74D8805-510C-44E1-873D-D41726649A1E}" type="presOf" srcId="{B8D4357D-6C70-4796-A61C-AF1AF906F1DA}" destId="{EC74161B-5719-4EF6-80DA-DA6AF81006A7}" srcOrd="1" destOrd="0" presId="urn:microsoft.com/office/officeart/2005/8/layout/hList7"/>
    <dgm:cxn modelId="{E9D3CE18-70F7-4FC9-A67E-F328A4231BB0}" type="presParOf" srcId="{65D6256C-3FD6-46B7-AD8E-36CC90690ACD}" destId="{30BE3917-3E34-458E-AFFB-738BF7DC7EEA}" srcOrd="0" destOrd="0" presId="urn:microsoft.com/office/officeart/2005/8/layout/hList7"/>
    <dgm:cxn modelId="{96246C41-C589-40A0-A76D-74E6D5F5E87D}" type="presParOf" srcId="{65D6256C-3FD6-46B7-AD8E-36CC90690ACD}" destId="{1ED2861C-C723-4F36-8C81-75F87C854EE8}" srcOrd="1" destOrd="0" presId="urn:microsoft.com/office/officeart/2005/8/layout/hList7"/>
    <dgm:cxn modelId="{6275C5DC-D319-4A54-A18C-B40E67687F9F}" type="presParOf" srcId="{1ED2861C-C723-4F36-8C81-75F87C854EE8}" destId="{99244883-2A59-4493-A84B-326FA63BA2EB}" srcOrd="0" destOrd="0" presId="urn:microsoft.com/office/officeart/2005/8/layout/hList7"/>
    <dgm:cxn modelId="{03079377-F1ED-4520-895F-D36B258A3B50}" type="presParOf" srcId="{99244883-2A59-4493-A84B-326FA63BA2EB}" destId="{A181B2F9-6D76-4280-A378-53B515570237}" srcOrd="0" destOrd="0" presId="urn:microsoft.com/office/officeart/2005/8/layout/hList7"/>
    <dgm:cxn modelId="{2BEDAA4F-B0B4-465A-BB33-6651DFE45A05}" type="presParOf" srcId="{99244883-2A59-4493-A84B-326FA63BA2EB}" destId="{83DE1681-3E28-4587-B920-8D5D6E8B91F8}" srcOrd="1" destOrd="0" presId="urn:microsoft.com/office/officeart/2005/8/layout/hList7"/>
    <dgm:cxn modelId="{BF866D53-983D-46A5-9AEF-D8AB5D845A27}" type="presParOf" srcId="{99244883-2A59-4493-A84B-326FA63BA2EB}" destId="{F92CFCFB-13B1-42D5-A564-8A1BD0769B91}" srcOrd="2" destOrd="0" presId="urn:microsoft.com/office/officeart/2005/8/layout/hList7"/>
    <dgm:cxn modelId="{4D545EBF-57A2-481B-ABC9-7EAB1BD048A6}" type="presParOf" srcId="{99244883-2A59-4493-A84B-326FA63BA2EB}" destId="{C14D2FB9-409F-4515-B99A-1E4E8CEEF63E}" srcOrd="3" destOrd="0" presId="urn:microsoft.com/office/officeart/2005/8/layout/hList7"/>
    <dgm:cxn modelId="{847D22C0-AE9E-4D4D-86E1-181C185DE22F}" type="presParOf" srcId="{1ED2861C-C723-4F36-8C81-75F87C854EE8}" destId="{116CE14D-E7D7-4B29-961D-DC92EF873CE3}" srcOrd="1" destOrd="0" presId="urn:microsoft.com/office/officeart/2005/8/layout/hList7"/>
    <dgm:cxn modelId="{A16ACE2F-9100-47F6-9D2E-D3665DFC2B61}" type="presParOf" srcId="{1ED2861C-C723-4F36-8C81-75F87C854EE8}" destId="{BEF8BE2A-60AF-4BEB-8A55-1692352764C2}" srcOrd="2" destOrd="0" presId="urn:microsoft.com/office/officeart/2005/8/layout/hList7"/>
    <dgm:cxn modelId="{19D48FB4-0E93-4705-810A-75DCFDE78EB0}" type="presParOf" srcId="{BEF8BE2A-60AF-4BEB-8A55-1692352764C2}" destId="{6B991CF6-0568-426B-B933-58D3DB28A270}" srcOrd="0" destOrd="0" presId="urn:microsoft.com/office/officeart/2005/8/layout/hList7"/>
    <dgm:cxn modelId="{D21F45F3-128C-4AAB-9DA8-8FEB11F4F331}" type="presParOf" srcId="{BEF8BE2A-60AF-4BEB-8A55-1692352764C2}" destId="{FD6786A2-5A52-4B28-8D6F-F57C98C1A451}" srcOrd="1" destOrd="0" presId="urn:microsoft.com/office/officeart/2005/8/layout/hList7"/>
    <dgm:cxn modelId="{DB592051-DF14-43B5-A01B-885DE753B58F}" type="presParOf" srcId="{BEF8BE2A-60AF-4BEB-8A55-1692352764C2}" destId="{DF81A9A8-F2B5-4E36-BC57-ED6919CD74DF}" srcOrd="2" destOrd="0" presId="urn:microsoft.com/office/officeart/2005/8/layout/hList7"/>
    <dgm:cxn modelId="{B5FF6F89-2955-4113-AE31-040E86DE1000}" type="presParOf" srcId="{BEF8BE2A-60AF-4BEB-8A55-1692352764C2}" destId="{BDAEC7B3-EDED-4AE9-B0BF-AAC2E31E1539}" srcOrd="3" destOrd="0" presId="urn:microsoft.com/office/officeart/2005/8/layout/hList7"/>
    <dgm:cxn modelId="{44C86B84-C591-41B1-84E0-1189F76BDACB}" type="presParOf" srcId="{1ED2861C-C723-4F36-8C81-75F87C854EE8}" destId="{035B1A08-B942-4F24-A9D9-75837E6A5D3E}" srcOrd="3" destOrd="0" presId="urn:microsoft.com/office/officeart/2005/8/layout/hList7"/>
    <dgm:cxn modelId="{C967C25B-4463-45B4-A27A-3574866AE330}" type="presParOf" srcId="{1ED2861C-C723-4F36-8C81-75F87C854EE8}" destId="{AAFD6D69-1F5E-4D29-BB9D-7EC4ACB65CD1}" srcOrd="4" destOrd="0" presId="urn:microsoft.com/office/officeart/2005/8/layout/hList7"/>
    <dgm:cxn modelId="{E24A7092-CEA4-4D48-825B-A1DC1B273BEC}" type="presParOf" srcId="{AAFD6D69-1F5E-4D29-BB9D-7EC4ACB65CD1}" destId="{49511138-298C-4B13-B90E-54C68CB3E4DD}" srcOrd="0" destOrd="0" presId="urn:microsoft.com/office/officeart/2005/8/layout/hList7"/>
    <dgm:cxn modelId="{63AEF519-6293-4176-B2EF-8574836DFF07}" type="presParOf" srcId="{AAFD6D69-1F5E-4D29-BB9D-7EC4ACB65CD1}" destId="{EC74161B-5719-4EF6-80DA-DA6AF81006A7}" srcOrd="1" destOrd="0" presId="urn:microsoft.com/office/officeart/2005/8/layout/hList7"/>
    <dgm:cxn modelId="{DCC75B5E-3A5D-4F07-B5FB-95B5D45CDB73}" type="presParOf" srcId="{AAFD6D69-1F5E-4D29-BB9D-7EC4ACB65CD1}" destId="{919AABB3-A1B0-4E22-B6C1-9C2F3EE79CA7}" srcOrd="2" destOrd="0" presId="urn:microsoft.com/office/officeart/2005/8/layout/hList7"/>
    <dgm:cxn modelId="{CE152D3F-4D9D-46E4-B9EE-473035889274}" type="presParOf" srcId="{AAFD6D69-1F5E-4D29-BB9D-7EC4ACB65CD1}" destId="{98355B73-6315-41E0-8EAB-B3263CA44D6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51170C-8012-4576-9DCF-EA155E82907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3796A5E7-5385-4AEA-A36B-77D0A02DD547}">
      <dgm:prSet phldrT="[Text]"/>
      <dgm:spPr>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0800000" scaled="1"/>
          <a:tileRect/>
        </a:gradFill>
      </dgm:spPr>
      <dgm:t>
        <a:bodyPr/>
        <a:lstStyle/>
        <a:p>
          <a:r>
            <a:rPr lang="en-US" dirty="0" smtClean="0"/>
            <a:t>At one hour</a:t>
          </a:r>
          <a:r>
            <a:rPr lang="en-US" smtClean="0"/>
            <a:t>, </a:t>
          </a:r>
          <a:r>
            <a:rPr lang="en-US" smtClean="0"/>
            <a:t>how many square centimeters are covered </a:t>
          </a:r>
          <a:r>
            <a:rPr lang="en-US" dirty="0" smtClean="0"/>
            <a:t>in Dish 1?</a:t>
          </a:r>
          <a:endParaRPr lang="en-US" dirty="0"/>
        </a:p>
      </dgm:t>
    </dgm:pt>
    <dgm:pt modelId="{3D8B6254-C66B-4B3B-9E73-2CF0B831A156}" type="parTrans" cxnId="{59356A79-CB73-4784-A08C-3D6263E99508}">
      <dgm:prSet/>
      <dgm:spPr/>
      <dgm:t>
        <a:bodyPr/>
        <a:lstStyle/>
        <a:p>
          <a:endParaRPr lang="en-US"/>
        </a:p>
      </dgm:t>
    </dgm:pt>
    <dgm:pt modelId="{6A5874F9-4050-469A-B182-CEF72A0E5C34}" type="sibTrans" cxnId="{59356A79-CB73-4784-A08C-3D6263E99508}">
      <dgm:prSet/>
      <dgm:spPr>
        <a:ln>
          <a:solidFill>
            <a:schemeClr val="accent1"/>
          </a:solidFill>
        </a:ln>
      </dgm:spPr>
      <dgm:t>
        <a:bodyPr/>
        <a:lstStyle/>
        <a:p>
          <a:endParaRPr lang="en-US"/>
        </a:p>
      </dgm:t>
    </dgm:pt>
    <dgm:pt modelId="{7C2A868C-BC23-4459-9B13-200049BC9EE6}">
      <dgm:prSet phldrT="[Text]"/>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b="100000"/>
          </a:path>
          <a:tileRect t="-100000" r="-100000"/>
        </a:gradFill>
      </dgm:spPr>
      <dgm:t>
        <a:bodyPr/>
        <a:lstStyle/>
        <a:p>
          <a:r>
            <a:rPr lang="en-US" dirty="0" smtClean="0"/>
            <a:t>Explain  the mathematical relationship between the variables “area covered” and “time.”</a:t>
          </a:r>
          <a:endParaRPr lang="en-US" dirty="0"/>
        </a:p>
      </dgm:t>
    </dgm:pt>
    <dgm:pt modelId="{81036085-230B-41D8-AF25-E7AF5C6A702F}" type="parTrans" cxnId="{87644959-782F-4BCD-8A3C-3E089288AE6D}">
      <dgm:prSet/>
      <dgm:spPr/>
      <dgm:t>
        <a:bodyPr/>
        <a:lstStyle/>
        <a:p>
          <a:endParaRPr lang="en-US"/>
        </a:p>
      </dgm:t>
    </dgm:pt>
    <dgm:pt modelId="{81817891-66F9-4D11-A26D-CB9186139AC9}" type="sibTrans" cxnId="{87644959-782F-4BCD-8A3C-3E089288AE6D}">
      <dgm:prSet/>
      <dgm:spPr/>
      <dgm:t>
        <a:bodyPr/>
        <a:lstStyle/>
        <a:p>
          <a:endParaRPr lang="en-US"/>
        </a:p>
      </dgm:t>
    </dgm:pt>
    <dgm:pt modelId="{EE0C8DC1-D7F4-43A5-AABD-38734C873AE8}">
      <dgm:prSet phldrT="[Text]"/>
      <dgm:spPr>
        <a:gradFill flip="none" rotWithShape="0">
          <a:gsLst>
            <a:gs pos="0">
              <a:srgbClr val="A53575">
                <a:shade val="30000"/>
                <a:satMod val="115000"/>
              </a:srgbClr>
            </a:gs>
            <a:gs pos="50000">
              <a:srgbClr val="A53575">
                <a:shade val="67500"/>
                <a:satMod val="115000"/>
              </a:srgbClr>
            </a:gs>
            <a:gs pos="100000">
              <a:srgbClr val="A53575">
                <a:shade val="100000"/>
                <a:satMod val="115000"/>
              </a:srgbClr>
            </a:gs>
          </a:gsLst>
          <a:path path="circle">
            <a:fillToRect l="100000" b="100000"/>
          </a:path>
          <a:tileRect t="-100000" r="-100000"/>
        </a:gradFill>
      </dgm:spPr>
      <dgm:t>
        <a:bodyPr/>
        <a:lstStyle/>
        <a:p>
          <a:r>
            <a:rPr lang="en-US" dirty="0" smtClean="0"/>
            <a:t>If this data represents disease-causing bacteria in a water source, what decisions would you recommend that local officials make about water treatment?</a:t>
          </a:r>
          <a:endParaRPr lang="en-US" dirty="0"/>
        </a:p>
      </dgm:t>
    </dgm:pt>
    <dgm:pt modelId="{F1677B02-744C-4342-890B-91C90D550123}" type="parTrans" cxnId="{CD2177C8-5EB6-4CE9-9BA9-BDA961BEEE6C}">
      <dgm:prSet/>
      <dgm:spPr/>
      <dgm:t>
        <a:bodyPr/>
        <a:lstStyle/>
        <a:p>
          <a:endParaRPr lang="en-US"/>
        </a:p>
      </dgm:t>
    </dgm:pt>
    <dgm:pt modelId="{75F6C021-07ED-4124-B856-023710FC9FA5}" type="sibTrans" cxnId="{CD2177C8-5EB6-4CE9-9BA9-BDA961BEEE6C}">
      <dgm:prSet/>
      <dgm:spPr/>
      <dgm:t>
        <a:bodyPr/>
        <a:lstStyle/>
        <a:p>
          <a:endParaRPr lang="en-US"/>
        </a:p>
      </dgm:t>
    </dgm:pt>
    <dgm:pt modelId="{0B87D8CD-3B79-4DD9-813F-3DCFAEA02AC8}" type="pres">
      <dgm:prSet presAssocID="{8251170C-8012-4576-9DCF-EA155E829079}" presName="Name0" presStyleCnt="0">
        <dgm:presLayoutVars>
          <dgm:chMax val="7"/>
          <dgm:chPref val="7"/>
          <dgm:dir/>
        </dgm:presLayoutVars>
      </dgm:prSet>
      <dgm:spPr/>
      <dgm:t>
        <a:bodyPr/>
        <a:lstStyle/>
        <a:p>
          <a:endParaRPr lang="en-US"/>
        </a:p>
      </dgm:t>
    </dgm:pt>
    <dgm:pt modelId="{AFFD5FB2-E95F-477D-9659-D454C335266A}" type="pres">
      <dgm:prSet presAssocID="{8251170C-8012-4576-9DCF-EA155E829079}" presName="Name1" presStyleCnt="0"/>
      <dgm:spPr/>
    </dgm:pt>
    <dgm:pt modelId="{D413ADCA-3FEE-42B0-9417-D15DA45FDF85}" type="pres">
      <dgm:prSet presAssocID="{8251170C-8012-4576-9DCF-EA155E829079}" presName="cycle" presStyleCnt="0"/>
      <dgm:spPr/>
    </dgm:pt>
    <dgm:pt modelId="{CB41910C-1803-4A73-BFA3-72C7A70E3C0A}" type="pres">
      <dgm:prSet presAssocID="{8251170C-8012-4576-9DCF-EA155E829079}" presName="srcNode" presStyleLbl="node1" presStyleIdx="0" presStyleCnt="3"/>
      <dgm:spPr/>
    </dgm:pt>
    <dgm:pt modelId="{7F2449B8-0440-47AB-AD7A-519DD4D2F02D}" type="pres">
      <dgm:prSet presAssocID="{8251170C-8012-4576-9DCF-EA155E829079}" presName="conn" presStyleLbl="parChTrans1D2" presStyleIdx="0" presStyleCnt="1"/>
      <dgm:spPr/>
      <dgm:t>
        <a:bodyPr/>
        <a:lstStyle/>
        <a:p>
          <a:endParaRPr lang="en-US"/>
        </a:p>
      </dgm:t>
    </dgm:pt>
    <dgm:pt modelId="{3F2893E9-486B-4969-9CF7-1A0C427C1DEE}" type="pres">
      <dgm:prSet presAssocID="{8251170C-8012-4576-9DCF-EA155E829079}" presName="extraNode" presStyleLbl="node1" presStyleIdx="0" presStyleCnt="3"/>
      <dgm:spPr/>
    </dgm:pt>
    <dgm:pt modelId="{53A97C58-111E-463A-AE51-F2AF8418F364}" type="pres">
      <dgm:prSet presAssocID="{8251170C-8012-4576-9DCF-EA155E829079}" presName="dstNode" presStyleLbl="node1" presStyleIdx="0" presStyleCnt="3"/>
      <dgm:spPr/>
    </dgm:pt>
    <dgm:pt modelId="{111F75A3-4884-4B68-AB61-30D82421E90C}" type="pres">
      <dgm:prSet presAssocID="{3796A5E7-5385-4AEA-A36B-77D0A02DD547}" presName="text_1" presStyleLbl="node1" presStyleIdx="0" presStyleCnt="3">
        <dgm:presLayoutVars>
          <dgm:bulletEnabled val="1"/>
        </dgm:presLayoutVars>
      </dgm:prSet>
      <dgm:spPr/>
      <dgm:t>
        <a:bodyPr/>
        <a:lstStyle/>
        <a:p>
          <a:endParaRPr lang="en-US"/>
        </a:p>
      </dgm:t>
    </dgm:pt>
    <dgm:pt modelId="{7ED56ABD-4A94-446B-9909-2F7F448A04B1}" type="pres">
      <dgm:prSet presAssocID="{3796A5E7-5385-4AEA-A36B-77D0A02DD547}" presName="accent_1" presStyleCnt="0"/>
      <dgm:spPr/>
    </dgm:pt>
    <dgm:pt modelId="{ADCF9028-CB28-4E41-B813-775BA1CDE416}" type="pres">
      <dgm:prSet presAssocID="{3796A5E7-5385-4AEA-A36B-77D0A02DD547}" presName="accentRepeatNode" presStyleLbl="solidFgAcc1" presStyleIdx="0" presStyleCnt="3"/>
      <dgm:spPr/>
    </dgm:pt>
    <dgm:pt modelId="{30D94848-B860-42F2-937E-99F2D0D1DF92}" type="pres">
      <dgm:prSet presAssocID="{7C2A868C-BC23-4459-9B13-200049BC9EE6}" presName="text_2" presStyleLbl="node1" presStyleIdx="1" presStyleCnt="3">
        <dgm:presLayoutVars>
          <dgm:bulletEnabled val="1"/>
        </dgm:presLayoutVars>
      </dgm:prSet>
      <dgm:spPr/>
      <dgm:t>
        <a:bodyPr/>
        <a:lstStyle/>
        <a:p>
          <a:endParaRPr lang="en-US"/>
        </a:p>
      </dgm:t>
    </dgm:pt>
    <dgm:pt modelId="{37A146F0-3B23-4D64-ADF5-4006063C54BB}" type="pres">
      <dgm:prSet presAssocID="{7C2A868C-BC23-4459-9B13-200049BC9EE6}" presName="accent_2" presStyleCnt="0"/>
      <dgm:spPr/>
    </dgm:pt>
    <dgm:pt modelId="{E7BAEBC0-0BF9-423B-860D-9582DC7C614F}" type="pres">
      <dgm:prSet presAssocID="{7C2A868C-BC23-4459-9B13-200049BC9EE6}" presName="accentRepeatNode" presStyleLbl="solidFgAcc1" presStyleIdx="1" presStyleCnt="3"/>
      <dgm:spPr/>
    </dgm:pt>
    <dgm:pt modelId="{132EC255-9C9D-4EF5-9F74-7DEF18A629BB}" type="pres">
      <dgm:prSet presAssocID="{EE0C8DC1-D7F4-43A5-AABD-38734C873AE8}" presName="text_3" presStyleLbl="node1" presStyleIdx="2" presStyleCnt="3">
        <dgm:presLayoutVars>
          <dgm:bulletEnabled val="1"/>
        </dgm:presLayoutVars>
      </dgm:prSet>
      <dgm:spPr/>
      <dgm:t>
        <a:bodyPr/>
        <a:lstStyle/>
        <a:p>
          <a:endParaRPr lang="en-US"/>
        </a:p>
      </dgm:t>
    </dgm:pt>
    <dgm:pt modelId="{73DC1B91-ECAF-43E0-877E-ADB0BE280E2A}" type="pres">
      <dgm:prSet presAssocID="{EE0C8DC1-D7F4-43A5-AABD-38734C873AE8}" presName="accent_3" presStyleCnt="0"/>
      <dgm:spPr/>
    </dgm:pt>
    <dgm:pt modelId="{C4835DD4-582E-45A3-B241-F91DB587C0E1}" type="pres">
      <dgm:prSet presAssocID="{EE0C8DC1-D7F4-43A5-AABD-38734C873AE8}" presName="accentRepeatNode" presStyleLbl="solidFgAcc1" presStyleIdx="2" presStyleCnt="3"/>
      <dgm:spPr/>
    </dgm:pt>
  </dgm:ptLst>
  <dgm:cxnLst>
    <dgm:cxn modelId="{CD2177C8-5EB6-4CE9-9BA9-BDA961BEEE6C}" srcId="{8251170C-8012-4576-9DCF-EA155E829079}" destId="{EE0C8DC1-D7F4-43A5-AABD-38734C873AE8}" srcOrd="2" destOrd="0" parTransId="{F1677B02-744C-4342-890B-91C90D550123}" sibTransId="{75F6C021-07ED-4124-B856-023710FC9FA5}"/>
    <dgm:cxn modelId="{82A8E83F-5C61-4BAD-8BCE-BD51C350C2FF}" type="presOf" srcId="{7C2A868C-BC23-4459-9B13-200049BC9EE6}" destId="{30D94848-B860-42F2-937E-99F2D0D1DF92}" srcOrd="0" destOrd="0" presId="urn:microsoft.com/office/officeart/2008/layout/VerticalCurvedList"/>
    <dgm:cxn modelId="{59356A79-CB73-4784-A08C-3D6263E99508}" srcId="{8251170C-8012-4576-9DCF-EA155E829079}" destId="{3796A5E7-5385-4AEA-A36B-77D0A02DD547}" srcOrd="0" destOrd="0" parTransId="{3D8B6254-C66B-4B3B-9E73-2CF0B831A156}" sibTransId="{6A5874F9-4050-469A-B182-CEF72A0E5C34}"/>
    <dgm:cxn modelId="{70AC188C-C187-4F51-956E-27FAA7A09E0A}" type="presOf" srcId="{8251170C-8012-4576-9DCF-EA155E829079}" destId="{0B87D8CD-3B79-4DD9-813F-3DCFAEA02AC8}" srcOrd="0" destOrd="0" presId="urn:microsoft.com/office/officeart/2008/layout/VerticalCurvedList"/>
    <dgm:cxn modelId="{69168078-A41C-4CA3-943B-F05F74766514}" type="presOf" srcId="{6A5874F9-4050-469A-B182-CEF72A0E5C34}" destId="{7F2449B8-0440-47AB-AD7A-519DD4D2F02D}" srcOrd="0" destOrd="0" presId="urn:microsoft.com/office/officeart/2008/layout/VerticalCurvedList"/>
    <dgm:cxn modelId="{D44C2ACE-3741-4579-B5E1-3709B5B4412C}" type="presOf" srcId="{EE0C8DC1-D7F4-43A5-AABD-38734C873AE8}" destId="{132EC255-9C9D-4EF5-9F74-7DEF18A629BB}" srcOrd="0" destOrd="0" presId="urn:microsoft.com/office/officeart/2008/layout/VerticalCurvedList"/>
    <dgm:cxn modelId="{26EBE698-896D-45C7-B1DD-CA16E70840F5}" type="presOf" srcId="{3796A5E7-5385-4AEA-A36B-77D0A02DD547}" destId="{111F75A3-4884-4B68-AB61-30D82421E90C}" srcOrd="0" destOrd="0" presId="urn:microsoft.com/office/officeart/2008/layout/VerticalCurvedList"/>
    <dgm:cxn modelId="{87644959-782F-4BCD-8A3C-3E089288AE6D}" srcId="{8251170C-8012-4576-9DCF-EA155E829079}" destId="{7C2A868C-BC23-4459-9B13-200049BC9EE6}" srcOrd="1" destOrd="0" parTransId="{81036085-230B-41D8-AF25-E7AF5C6A702F}" sibTransId="{81817891-66F9-4D11-A26D-CB9186139AC9}"/>
    <dgm:cxn modelId="{B70F995E-05D4-435B-8AD7-87252C79FB1F}" type="presParOf" srcId="{0B87D8CD-3B79-4DD9-813F-3DCFAEA02AC8}" destId="{AFFD5FB2-E95F-477D-9659-D454C335266A}" srcOrd="0" destOrd="0" presId="urn:microsoft.com/office/officeart/2008/layout/VerticalCurvedList"/>
    <dgm:cxn modelId="{9B06A5FF-54E8-4FCB-9F37-D534770BFE1F}" type="presParOf" srcId="{AFFD5FB2-E95F-477D-9659-D454C335266A}" destId="{D413ADCA-3FEE-42B0-9417-D15DA45FDF85}" srcOrd="0" destOrd="0" presId="urn:microsoft.com/office/officeart/2008/layout/VerticalCurvedList"/>
    <dgm:cxn modelId="{07807891-9CB6-41DC-8ED1-5C5285B1E916}" type="presParOf" srcId="{D413ADCA-3FEE-42B0-9417-D15DA45FDF85}" destId="{CB41910C-1803-4A73-BFA3-72C7A70E3C0A}" srcOrd="0" destOrd="0" presId="urn:microsoft.com/office/officeart/2008/layout/VerticalCurvedList"/>
    <dgm:cxn modelId="{C29EB58C-7A0E-439D-B64B-59F70C7B1603}" type="presParOf" srcId="{D413ADCA-3FEE-42B0-9417-D15DA45FDF85}" destId="{7F2449B8-0440-47AB-AD7A-519DD4D2F02D}" srcOrd="1" destOrd="0" presId="urn:microsoft.com/office/officeart/2008/layout/VerticalCurvedList"/>
    <dgm:cxn modelId="{A419DA7F-3674-4097-B6E8-FD420DC2CA8D}" type="presParOf" srcId="{D413ADCA-3FEE-42B0-9417-D15DA45FDF85}" destId="{3F2893E9-486B-4969-9CF7-1A0C427C1DEE}" srcOrd="2" destOrd="0" presId="urn:microsoft.com/office/officeart/2008/layout/VerticalCurvedList"/>
    <dgm:cxn modelId="{1664F8AA-4E6D-4B97-8AD1-6E9633F9A874}" type="presParOf" srcId="{D413ADCA-3FEE-42B0-9417-D15DA45FDF85}" destId="{53A97C58-111E-463A-AE51-F2AF8418F364}" srcOrd="3" destOrd="0" presId="urn:microsoft.com/office/officeart/2008/layout/VerticalCurvedList"/>
    <dgm:cxn modelId="{38691125-DB45-4BE6-8717-DEFC3D000BE0}" type="presParOf" srcId="{AFFD5FB2-E95F-477D-9659-D454C335266A}" destId="{111F75A3-4884-4B68-AB61-30D82421E90C}" srcOrd="1" destOrd="0" presId="urn:microsoft.com/office/officeart/2008/layout/VerticalCurvedList"/>
    <dgm:cxn modelId="{1DA66A60-F38F-4100-9AB2-0D5B61A9B68A}" type="presParOf" srcId="{AFFD5FB2-E95F-477D-9659-D454C335266A}" destId="{7ED56ABD-4A94-446B-9909-2F7F448A04B1}" srcOrd="2" destOrd="0" presId="urn:microsoft.com/office/officeart/2008/layout/VerticalCurvedList"/>
    <dgm:cxn modelId="{E8B80B92-A26D-45EA-B589-677E0B0E2BE1}" type="presParOf" srcId="{7ED56ABD-4A94-446B-9909-2F7F448A04B1}" destId="{ADCF9028-CB28-4E41-B813-775BA1CDE416}" srcOrd="0" destOrd="0" presId="urn:microsoft.com/office/officeart/2008/layout/VerticalCurvedList"/>
    <dgm:cxn modelId="{0A5A6AEC-E4E1-47FC-8497-EED71D440AD5}" type="presParOf" srcId="{AFFD5FB2-E95F-477D-9659-D454C335266A}" destId="{30D94848-B860-42F2-937E-99F2D0D1DF92}" srcOrd="3" destOrd="0" presId="urn:microsoft.com/office/officeart/2008/layout/VerticalCurvedList"/>
    <dgm:cxn modelId="{B97B143A-E977-4EC7-A7FC-EC9740B29570}" type="presParOf" srcId="{AFFD5FB2-E95F-477D-9659-D454C335266A}" destId="{37A146F0-3B23-4D64-ADF5-4006063C54BB}" srcOrd="4" destOrd="0" presId="urn:microsoft.com/office/officeart/2008/layout/VerticalCurvedList"/>
    <dgm:cxn modelId="{DD8553C9-6955-4B79-88AF-50478F3DCBAC}" type="presParOf" srcId="{37A146F0-3B23-4D64-ADF5-4006063C54BB}" destId="{E7BAEBC0-0BF9-423B-860D-9582DC7C614F}" srcOrd="0" destOrd="0" presId="urn:microsoft.com/office/officeart/2008/layout/VerticalCurvedList"/>
    <dgm:cxn modelId="{8D0AE725-5427-4119-ACA3-CCAE2E1948A9}" type="presParOf" srcId="{AFFD5FB2-E95F-477D-9659-D454C335266A}" destId="{132EC255-9C9D-4EF5-9F74-7DEF18A629BB}" srcOrd="5" destOrd="0" presId="urn:microsoft.com/office/officeart/2008/layout/VerticalCurvedList"/>
    <dgm:cxn modelId="{E33D6FFA-2216-45CD-B8C1-CDF6E658FADB}" type="presParOf" srcId="{AFFD5FB2-E95F-477D-9659-D454C335266A}" destId="{73DC1B91-ECAF-43E0-877E-ADB0BE280E2A}" srcOrd="6" destOrd="0" presId="urn:microsoft.com/office/officeart/2008/layout/VerticalCurvedList"/>
    <dgm:cxn modelId="{D8060EB6-AE9C-422D-840F-EA22FAB23663}" type="presParOf" srcId="{73DC1B91-ECAF-43E0-877E-ADB0BE280E2A}" destId="{C4835DD4-582E-45A3-B241-F91DB587C0E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1B2F9-6D76-4280-A378-53B515570237}">
      <dsp:nvSpPr>
        <dsp:cNvPr id="0" name=""/>
        <dsp:cNvSpPr/>
      </dsp:nvSpPr>
      <dsp:spPr>
        <a:xfrm>
          <a:off x="1727"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Focus on math content that matters the most</a:t>
          </a:r>
          <a:endParaRPr lang="en-US" sz="2600" kern="1200" dirty="0"/>
        </a:p>
      </dsp:txBody>
      <dsp:txXfrm>
        <a:off x="1727" y="1810385"/>
        <a:ext cx="2688282" cy="1810385"/>
      </dsp:txXfrm>
    </dsp:sp>
    <dsp:sp modelId="{C14D2FB9-409F-4515-B99A-1E4E8CEEF63E}">
      <dsp:nvSpPr>
        <dsp:cNvPr id="0" name=""/>
        <dsp:cNvSpPr/>
      </dsp:nvSpPr>
      <dsp:spPr>
        <a:xfrm>
          <a:off x="592296" y="271557"/>
          <a:ext cx="1507145" cy="15071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991CF6-0568-426B-B933-58D3DB28A270}">
      <dsp:nvSpPr>
        <dsp:cNvPr id="0" name=""/>
        <dsp:cNvSpPr/>
      </dsp:nvSpPr>
      <dsp:spPr>
        <a:xfrm>
          <a:off x="2770658"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Problems grounded in real-world contexts</a:t>
          </a:r>
          <a:endParaRPr lang="en-US" sz="2600" kern="1200" dirty="0"/>
        </a:p>
      </dsp:txBody>
      <dsp:txXfrm>
        <a:off x="2770658" y="1810385"/>
        <a:ext cx="2688282" cy="1810385"/>
      </dsp:txXfrm>
    </dsp:sp>
    <dsp:sp modelId="{BDAEC7B3-EDED-4AE9-B0BF-AAC2E31E1539}">
      <dsp:nvSpPr>
        <dsp:cNvPr id="0" name=""/>
        <dsp:cNvSpPr/>
      </dsp:nvSpPr>
      <dsp:spPr>
        <a:xfrm>
          <a:off x="3361227" y="271557"/>
          <a:ext cx="1507145" cy="150714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511138-298C-4B13-B90E-54C68CB3E4DD}">
      <dsp:nvSpPr>
        <dsp:cNvPr id="0" name=""/>
        <dsp:cNvSpPr/>
      </dsp:nvSpPr>
      <dsp:spPr>
        <a:xfrm>
          <a:off x="5539589"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Scoring of the test and use of calculators</a:t>
          </a:r>
        </a:p>
      </dsp:txBody>
      <dsp:txXfrm>
        <a:off x="5539589" y="1810385"/>
        <a:ext cx="2688282" cy="1810385"/>
      </dsp:txXfrm>
    </dsp:sp>
    <dsp:sp modelId="{98355B73-6315-41E0-8EAB-B3263CA44D60}">
      <dsp:nvSpPr>
        <dsp:cNvPr id="0" name=""/>
        <dsp:cNvSpPr/>
      </dsp:nvSpPr>
      <dsp:spPr>
        <a:xfrm>
          <a:off x="6130158" y="271557"/>
          <a:ext cx="1507145" cy="150714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E3917-3E34-458E-AFFB-738BF7DC7EEA}">
      <dsp:nvSpPr>
        <dsp:cNvPr id="0" name=""/>
        <dsp:cNvSpPr/>
      </dsp:nvSpPr>
      <dsp:spPr>
        <a:xfrm>
          <a:off x="329183" y="3620770"/>
          <a:ext cx="7571232" cy="6788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449B8-0440-47AB-AD7A-519DD4D2F02D}">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111F75A3-4884-4B68-AB61-30D82421E90C}">
      <dsp:nvSpPr>
        <dsp:cNvPr id="0" name=""/>
        <dsp:cNvSpPr/>
      </dsp:nvSpPr>
      <dsp:spPr>
        <a:xfrm>
          <a:off x="628203" y="452596"/>
          <a:ext cx="7538938" cy="905192"/>
        </a:xfrm>
        <a:prstGeom prst="rect">
          <a:avLst/>
        </a:prstGeom>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08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At one hour</a:t>
          </a:r>
          <a:r>
            <a:rPr lang="en-US" sz="1900" kern="1200" smtClean="0"/>
            <a:t>, </a:t>
          </a:r>
          <a:r>
            <a:rPr lang="en-US" sz="1900" kern="1200" smtClean="0"/>
            <a:t>how many square centimeters are covered </a:t>
          </a:r>
          <a:r>
            <a:rPr lang="en-US" sz="1900" kern="1200" dirty="0" smtClean="0"/>
            <a:t>in Dish 1?</a:t>
          </a:r>
          <a:endParaRPr lang="en-US" sz="1900" kern="1200" dirty="0"/>
        </a:p>
      </dsp:txBody>
      <dsp:txXfrm>
        <a:off x="628203" y="452596"/>
        <a:ext cx="7538938" cy="905192"/>
      </dsp:txXfrm>
    </dsp:sp>
    <dsp:sp modelId="{ADCF9028-CB28-4E41-B813-775BA1CDE416}">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D94848-B860-42F2-937E-99F2D0D1DF92}">
      <dsp:nvSpPr>
        <dsp:cNvPr id="0" name=""/>
        <dsp:cNvSpPr/>
      </dsp:nvSpPr>
      <dsp:spPr>
        <a:xfrm>
          <a:off x="957241" y="1810385"/>
          <a:ext cx="7209900" cy="905192"/>
        </a:xfrm>
        <a:prstGeom prst="rect">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b="100000"/>
          </a:path>
          <a:tileRect t="-100000" r="-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Explain  the mathematical relationship between the variables “area covered” and “time.”</a:t>
          </a:r>
          <a:endParaRPr lang="en-US" sz="1900" kern="1200" dirty="0"/>
        </a:p>
      </dsp:txBody>
      <dsp:txXfrm>
        <a:off x="957241" y="1810385"/>
        <a:ext cx="7209900" cy="905192"/>
      </dsp:txXfrm>
    </dsp:sp>
    <dsp:sp modelId="{E7BAEBC0-0BF9-423B-860D-9582DC7C614F}">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132EC255-9C9D-4EF5-9F74-7DEF18A629BB}">
      <dsp:nvSpPr>
        <dsp:cNvPr id="0" name=""/>
        <dsp:cNvSpPr/>
      </dsp:nvSpPr>
      <dsp:spPr>
        <a:xfrm>
          <a:off x="628203" y="3168174"/>
          <a:ext cx="7538938" cy="905192"/>
        </a:xfrm>
        <a:prstGeom prst="rect">
          <a:avLst/>
        </a:prstGeom>
        <a:gradFill flip="none" rotWithShape="0">
          <a:gsLst>
            <a:gs pos="0">
              <a:srgbClr val="A53575">
                <a:shade val="30000"/>
                <a:satMod val="115000"/>
              </a:srgbClr>
            </a:gs>
            <a:gs pos="50000">
              <a:srgbClr val="A53575">
                <a:shade val="67500"/>
                <a:satMod val="115000"/>
              </a:srgbClr>
            </a:gs>
            <a:gs pos="100000">
              <a:srgbClr val="A53575">
                <a:shade val="100000"/>
                <a:satMod val="115000"/>
              </a:srgbClr>
            </a:gs>
          </a:gsLst>
          <a:path path="circle">
            <a:fillToRect l="100000" b="100000"/>
          </a:path>
          <a:tileRect t="-100000" r="-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If this data represents disease-causing bacteria in a water source, what decisions would you recommend that local officials make about water treatment?</a:t>
          </a:r>
          <a:endParaRPr lang="en-US" sz="1900" kern="1200" dirty="0"/>
        </a:p>
      </dsp:txBody>
      <dsp:txXfrm>
        <a:off x="628203" y="3168174"/>
        <a:ext cx="7538938" cy="905192"/>
      </dsp:txXfrm>
    </dsp:sp>
    <dsp:sp modelId="{C4835DD4-582E-45A3-B241-F91DB587C0E1}">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862515-7802-4A9B-8DE5-1F67E6FC1C65}" type="datetimeFigureOut">
              <a:rPr lang="en-US" smtClean="0"/>
              <a:pPr/>
              <a:t>11/21/2014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287E8A-4FB6-4CB9-9853-2E49A9AE02DC}" type="slidenum">
              <a:rPr lang="en-US" smtClean="0"/>
              <a:pPr/>
              <a:t>‹#›</a:t>
            </a:fld>
            <a:endParaRPr lang="en-US"/>
          </a:p>
        </p:txBody>
      </p:sp>
    </p:spTree>
    <p:extLst>
      <p:ext uri="{BB962C8B-B14F-4D97-AF65-F5344CB8AC3E}">
        <p14:creationId xmlns:p14="http://schemas.microsoft.com/office/powerpoint/2010/main" val="2401338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1</a:t>
            </a:fld>
            <a:endParaRPr lang="en-US"/>
          </a:p>
        </p:txBody>
      </p:sp>
    </p:spTree>
    <p:extLst>
      <p:ext uri="{BB962C8B-B14F-4D97-AF65-F5344CB8AC3E}">
        <p14:creationId xmlns:p14="http://schemas.microsoft.com/office/powerpoint/2010/main" val="620811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10</a:t>
            </a:fld>
            <a:endParaRPr lang="en-US"/>
          </a:p>
        </p:txBody>
      </p:sp>
    </p:spTree>
    <p:extLst>
      <p:ext uri="{BB962C8B-B14F-4D97-AF65-F5344CB8AC3E}">
        <p14:creationId xmlns:p14="http://schemas.microsoft.com/office/powerpoint/2010/main" val="1881377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11</a:t>
            </a:fld>
            <a:endParaRPr lang="en-US"/>
          </a:p>
        </p:txBody>
      </p:sp>
    </p:spTree>
    <p:extLst>
      <p:ext uri="{BB962C8B-B14F-4D97-AF65-F5344CB8AC3E}">
        <p14:creationId xmlns:p14="http://schemas.microsoft.com/office/powerpoint/2010/main" val="597834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12</a:t>
            </a:fld>
            <a:endParaRPr lang="en-US"/>
          </a:p>
        </p:txBody>
      </p:sp>
    </p:spTree>
    <p:extLst>
      <p:ext uri="{BB962C8B-B14F-4D97-AF65-F5344CB8AC3E}">
        <p14:creationId xmlns:p14="http://schemas.microsoft.com/office/powerpoint/2010/main" val="1705938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13</a:t>
            </a:fld>
            <a:endParaRPr lang="en-US"/>
          </a:p>
        </p:txBody>
      </p:sp>
    </p:spTree>
    <p:extLst>
      <p:ext uri="{BB962C8B-B14F-4D97-AF65-F5344CB8AC3E}">
        <p14:creationId xmlns:p14="http://schemas.microsoft.com/office/powerpoint/2010/main" val="450437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14</a:t>
            </a:fld>
            <a:endParaRPr lang="en-US"/>
          </a:p>
        </p:txBody>
      </p:sp>
    </p:spTree>
    <p:extLst>
      <p:ext uri="{BB962C8B-B14F-4D97-AF65-F5344CB8AC3E}">
        <p14:creationId xmlns:p14="http://schemas.microsoft.com/office/powerpoint/2010/main" val="2678259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4C287E8A-4FB6-4CB9-9853-2E49A9AE02DC}" type="slidenum">
              <a:rPr lang="en-US" smtClean="0"/>
              <a:pPr/>
              <a:t>15</a:t>
            </a:fld>
            <a:endParaRPr lang="en-US"/>
          </a:p>
        </p:txBody>
      </p:sp>
    </p:spTree>
    <p:extLst>
      <p:ext uri="{BB962C8B-B14F-4D97-AF65-F5344CB8AC3E}">
        <p14:creationId xmlns:p14="http://schemas.microsoft.com/office/powerpoint/2010/main" val="2065414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C287E8A-4FB6-4CB9-9853-2E49A9AE02D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C287E8A-4FB6-4CB9-9853-2E49A9AE02DC}" type="slidenum">
              <a:rPr lang="en-US" smtClean="0"/>
              <a:pPr/>
              <a:t>17</a:t>
            </a:fld>
            <a:endParaRPr lang="en-US"/>
          </a:p>
        </p:txBody>
      </p:sp>
    </p:spTree>
    <p:extLst>
      <p:ext uri="{BB962C8B-B14F-4D97-AF65-F5344CB8AC3E}">
        <p14:creationId xmlns:p14="http://schemas.microsoft.com/office/powerpoint/2010/main" val="3243683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18</a:t>
            </a:fld>
            <a:endParaRPr lang="en-US"/>
          </a:p>
        </p:txBody>
      </p:sp>
    </p:spTree>
    <p:extLst>
      <p:ext uri="{BB962C8B-B14F-4D97-AF65-F5344CB8AC3E}">
        <p14:creationId xmlns:p14="http://schemas.microsoft.com/office/powerpoint/2010/main" val="341699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C287E8A-4FB6-4CB9-9853-2E49A9AE02DC}" type="slidenum">
              <a:rPr lang="en-US" smtClean="0"/>
              <a:pPr/>
              <a:t>19</a:t>
            </a:fld>
            <a:endParaRPr lang="en-US"/>
          </a:p>
        </p:txBody>
      </p:sp>
    </p:spTree>
    <p:extLst>
      <p:ext uri="{BB962C8B-B14F-4D97-AF65-F5344CB8AC3E}">
        <p14:creationId xmlns:p14="http://schemas.microsoft.com/office/powerpoint/2010/main" val="4290086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287E8A-4FB6-4CB9-9853-2E49A9AE02DC}" type="slidenum">
              <a:rPr lang="en-US" smtClean="0"/>
              <a:pPr/>
              <a:t>2</a:t>
            </a:fld>
            <a:endParaRPr lang="en-US"/>
          </a:p>
        </p:txBody>
      </p:sp>
    </p:spTree>
    <p:extLst>
      <p:ext uri="{BB962C8B-B14F-4D97-AF65-F5344CB8AC3E}">
        <p14:creationId xmlns:p14="http://schemas.microsoft.com/office/powerpoint/2010/main" val="285289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20</a:t>
            </a:fld>
            <a:endParaRPr lang="en-US"/>
          </a:p>
        </p:txBody>
      </p:sp>
    </p:spTree>
    <p:extLst>
      <p:ext uri="{BB962C8B-B14F-4D97-AF65-F5344CB8AC3E}">
        <p14:creationId xmlns:p14="http://schemas.microsoft.com/office/powerpoint/2010/main" val="253079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26</a:t>
            </a:fld>
            <a:endParaRPr lang="en-US"/>
          </a:p>
        </p:txBody>
      </p:sp>
    </p:spTree>
    <p:extLst>
      <p:ext uri="{BB962C8B-B14F-4D97-AF65-F5344CB8AC3E}">
        <p14:creationId xmlns:p14="http://schemas.microsoft.com/office/powerpoint/2010/main" val="828776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28</a:t>
            </a:fld>
            <a:endParaRPr lang="en-US"/>
          </a:p>
        </p:txBody>
      </p:sp>
    </p:spTree>
    <p:extLst>
      <p:ext uri="{BB962C8B-B14F-4D97-AF65-F5344CB8AC3E}">
        <p14:creationId xmlns:p14="http://schemas.microsoft.com/office/powerpoint/2010/main" val="1132971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3</a:t>
            </a:fld>
            <a:endParaRPr lang="en-US"/>
          </a:p>
        </p:txBody>
      </p:sp>
    </p:spTree>
    <p:extLst>
      <p:ext uri="{BB962C8B-B14F-4D97-AF65-F5344CB8AC3E}">
        <p14:creationId xmlns:p14="http://schemas.microsoft.com/office/powerpoint/2010/main" val="1791852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C287E8A-4FB6-4CB9-9853-2E49A9AE02DC}" type="slidenum">
              <a:rPr lang="en-US" smtClean="0"/>
              <a:pPr/>
              <a:t>30</a:t>
            </a:fld>
            <a:endParaRPr lang="en-US"/>
          </a:p>
        </p:txBody>
      </p:sp>
    </p:spTree>
    <p:extLst>
      <p:ext uri="{BB962C8B-B14F-4D97-AF65-F5344CB8AC3E}">
        <p14:creationId xmlns:p14="http://schemas.microsoft.com/office/powerpoint/2010/main" val="3414265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31</a:t>
            </a:fld>
            <a:endParaRPr lang="en-US"/>
          </a:p>
        </p:txBody>
      </p:sp>
    </p:spTree>
    <p:extLst>
      <p:ext uri="{BB962C8B-B14F-4D97-AF65-F5344CB8AC3E}">
        <p14:creationId xmlns:p14="http://schemas.microsoft.com/office/powerpoint/2010/main" val="3262532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32</a:t>
            </a:fld>
            <a:endParaRPr lang="en-US"/>
          </a:p>
        </p:txBody>
      </p:sp>
    </p:spTree>
    <p:extLst>
      <p:ext uri="{BB962C8B-B14F-4D97-AF65-F5344CB8AC3E}">
        <p14:creationId xmlns:p14="http://schemas.microsoft.com/office/powerpoint/2010/main" val="1509336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4</a:t>
            </a:fld>
            <a:endParaRPr lang="en-US"/>
          </a:p>
        </p:txBody>
      </p:sp>
    </p:spTree>
    <p:extLst>
      <p:ext uri="{BB962C8B-B14F-4D97-AF65-F5344CB8AC3E}">
        <p14:creationId xmlns:p14="http://schemas.microsoft.com/office/powerpoint/2010/main" val="280602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287E8A-4FB6-4CB9-9853-2E49A9AE02DC}" type="slidenum">
              <a:rPr lang="en-US" smtClean="0"/>
              <a:pPr/>
              <a:t>5</a:t>
            </a:fld>
            <a:endParaRPr lang="en-US"/>
          </a:p>
        </p:txBody>
      </p:sp>
    </p:spTree>
    <p:extLst>
      <p:ext uri="{BB962C8B-B14F-4D97-AF65-F5344CB8AC3E}">
        <p14:creationId xmlns:p14="http://schemas.microsoft.com/office/powerpoint/2010/main" val="71507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6</a:t>
            </a:fld>
            <a:endParaRPr lang="en-US"/>
          </a:p>
        </p:txBody>
      </p:sp>
    </p:spTree>
    <p:extLst>
      <p:ext uri="{BB962C8B-B14F-4D97-AF65-F5344CB8AC3E}">
        <p14:creationId xmlns:p14="http://schemas.microsoft.com/office/powerpoint/2010/main" val="2403070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7</a:t>
            </a:fld>
            <a:endParaRPr lang="en-US"/>
          </a:p>
        </p:txBody>
      </p:sp>
    </p:spTree>
    <p:extLst>
      <p:ext uri="{BB962C8B-B14F-4D97-AF65-F5344CB8AC3E}">
        <p14:creationId xmlns:p14="http://schemas.microsoft.com/office/powerpoint/2010/main" val="3186844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8</a:t>
            </a:fld>
            <a:endParaRPr lang="en-US"/>
          </a:p>
        </p:txBody>
      </p:sp>
    </p:spTree>
    <p:extLst>
      <p:ext uri="{BB962C8B-B14F-4D97-AF65-F5344CB8AC3E}">
        <p14:creationId xmlns:p14="http://schemas.microsoft.com/office/powerpoint/2010/main" val="221467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87E8A-4FB6-4CB9-9853-2E49A9AE02DC}" type="slidenum">
              <a:rPr lang="en-US" smtClean="0"/>
              <a:pPr/>
              <a:t>9</a:t>
            </a:fld>
            <a:endParaRPr lang="en-US"/>
          </a:p>
        </p:txBody>
      </p:sp>
    </p:spTree>
    <p:extLst>
      <p:ext uri="{BB962C8B-B14F-4D97-AF65-F5344CB8AC3E}">
        <p14:creationId xmlns:p14="http://schemas.microsoft.com/office/powerpoint/2010/main" val="2000618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latin typeface="Adobe Fan Heiti Std B" pitchFamily="34" charset="-128"/>
                <a:ea typeface="Adobe Fan Heiti Std B" pitchFamily="34" charset="-128"/>
                <a:cs typeface="Aharoni" panose="02010803020104030203" pitchFamily="2" charset="-79"/>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latin typeface="Adobe Heiti Std R" pitchFamily="34" charset="-128"/>
                <a:ea typeface="Adobe Heiti Std R"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9555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E7FAE-C30C-4A2B-9F91-19238BB32AD3}" type="datetimeFigureOut">
              <a:rPr lang="en-US" smtClean="0"/>
              <a:pPr/>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4F65-2C2B-4B79-8B10-78E4DA8CEB3E}" type="slidenum">
              <a:rPr lang="en-US" smtClean="0"/>
              <a:pPr/>
              <a:t>‹#›</a:t>
            </a:fld>
            <a:endParaRPr lang="en-US"/>
          </a:p>
        </p:txBody>
      </p:sp>
    </p:spTree>
    <p:extLst>
      <p:ext uri="{BB962C8B-B14F-4D97-AF65-F5344CB8AC3E}">
        <p14:creationId xmlns:p14="http://schemas.microsoft.com/office/powerpoint/2010/main" val="20652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E7FAE-C30C-4A2B-9F91-19238BB32AD3}" type="datetimeFigureOut">
              <a:rPr lang="en-US" smtClean="0"/>
              <a:pPr/>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4F65-2C2B-4B79-8B10-78E4DA8CEB3E}" type="slidenum">
              <a:rPr lang="en-US" smtClean="0"/>
              <a:pPr/>
              <a:t>‹#›</a:t>
            </a:fld>
            <a:endParaRPr lang="en-US"/>
          </a:p>
        </p:txBody>
      </p:sp>
    </p:spTree>
    <p:extLst>
      <p:ext uri="{BB962C8B-B14F-4D97-AF65-F5344CB8AC3E}">
        <p14:creationId xmlns:p14="http://schemas.microsoft.com/office/powerpoint/2010/main" val="337842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ed Rectangle 7"/>
          <p:cNvSpPr/>
          <p:nvPr userDrawn="1"/>
        </p:nvSpPr>
        <p:spPr>
          <a:xfrm>
            <a:off x="457200" y="1600200"/>
            <a:ext cx="8229600" cy="4572000"/>
          </a:xfrm>
          <a:prstGeom prst="roundRect">
            <a:avLst>
              <a:gd name="adj" fmla="val 2348"/>
            </a:avLst>
          </a:prstGeom>
          <a:solidFill>
            <a:schemeClr val="bg1"/>
          </a:solidFill>
          <a:ln>
            <a:noFill/>
          </a:ln>
          <a:effectLst>
            <a:outerShdw blurRad="241300" sx="102000" sy="102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417638"/>
          </a:xfrm>
          <a:solidFill>
            <a:schemeClr val="bg1"/>
          </a:solidFill>
          <a:effectLst>
            <a:outerShdw blurRad="50800" dist="38100" dir="5400000" algn="t" rotWithShape="0">
              <a:prstClr val="black">
                <a:alpha val="40000"/>
              </a:prstClr>
            </a:outerShdw>
          </a:effectLst>
        </p:spPr>
        <p:txBody>
          <a:bodyPr>
            <a:normAutofit/>
          </a:bodyPr>
          <a:lstStyle>
            <a:lvl1pPr>
              <a:defRPr sz="3600">
                <a:solidFill>
                  <a:schemeClr val="tx2"/>
                </a:solidFill>
                <a:effectLst>
                  <a:outerShdw blurRad="38100" dist="38100" dir="2700000" algn="tl">
                    <a:srgbClr val="000000">
                      <a:alpha val="43137"/>
                    </a:srgbClr>
                  </a:outerShdw>
                </a:effectLst>
                <a:latin typeface="+mj-lt"/>
                <a:ea typeface="Adobe Heiti Std R" pitchFamily="34" charset="-12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a:latin typeface="+mn-lt"/>
                <a:ea typeface="Adobe Fan Heiti Std B" pitchFamily="34" charset="-128"/>
              </a:defRPr>
            </a:lvl1pPr>
            <a:lvl2pPr>
              <a:defRPr>
                <a:latin typeface="+mn-lt"/>
                <a:ea typeface="Adobe Fan Heiti Std B" pitchFamily="34" charset="-128"/>
              </a:defRPr>
            </a:lvl2pPr>
            <a:lvl3pPr>
              <a:defRPr>
                <a:latin typeface="+mn-lt"/>
                <a:ea typeface="Adobe Fan Heiti Std B" pitchFamily="34" charset="-128"/>
              </a:defRPr>
            </a:lvl3pPr>
            <a:lvl4pPr>
              <a:defRPr>
                <a:latin typeface="+mn-lt"/>
                <a:ea typeface="Adobe Fan Heiti Std B" pitchFamily="34" charset="-128"/>
              </a:defRPr>
            </a:lvl4pPr>
            <a:lvl5pPr>
              <a:defRPr>
                <a:latin typeface="+mn-lt"/>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762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7E7FAE-C30C-4A2B-9F91-19238BB32AD3}" type="datetimeFigureOut">
              <a:rPr lang="en-US" smtClean="0"/>
              <a:pPr/>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4F65-2C2B-4B79-8B10-78E4DA8CEB3E}" type="slidenum">
              <a:rPr lang="en-US" smtClean="0"/>
              <a:pPr/>
              <a:t>‹#›</a:t>
            </a:fld>
            <a:endParaRPr lang="en-US"/>
          </a:p>
        </p:txBody>
      </p:sp>
    </p:spTree>
    <p:extLst>
      <p:ext uri="{BB962C8B-B14F-4D97-AF65-F5344CB8AC3E}">
        <p14:creationId xmlns:p14="http://schemas.microsoft.com/office/powerpoint/2010/main" val="234485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7E7FAE-C30C-4A2B-9F91-19238BB32AD3}" type="datetimeFigureOut">
              <a:rPr lang="en-US" smtClean="0"/>
              <a:pPr/>
              <a:t>11/21/2014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4F65-2C2B-4B79-8B10-78E4DA8CEB3E}" type="slidenum">
              <a:rPr lang="en-US" smtClean="0"/>
              <a:pPr/>
              <a:t>‹#›</a:t>
            </a:fld>
            <a:endParaRPr lang="en-US"/>
          </a:p>
        </p:txBody>
      </p:sp>
      <p:sp>
        <p:nvSpPr>
          <p:cNvPr id="9" name="Title 1"/>
          <p:cNvSpPr>
            <a:spLocks noGrp="1"/>
          </p:cNvSpPr>
          <p:nvPr>
            <p:ph type="title"/>
          </p:nvPr>
        </p:nvSpPr>
        <p:spPr>
          <a:xfrm>
            <a:off x="0" y="0"/>
            <a:ext cx="9144000" cy="1417638"/>
          </a:xfrm>
          <a:solidFill>
            <a:schemeClr val="bg1"/>
          </a:solidFill>
          <a:effectLst>
            <a:outerShdw blurRad="50800" dist="38100" dir="5400000" algn="t" rotWithShape="0">
              <a:prstClr val="black">
                <a:alpha val="40000"/>
              </a:prstClr>
            </a:outerShdw>
          </a:effectLst>
        </p:spPr>
        <p:txBody>
          <a:bodyPr>
            <a:normAutofit/>
          </a:bodyPr>
          <a:lstStyle>
            <a:lvl1pPr>
              <a:defRPr sz="3600">
                <a:solidFill>
                  <a:schemeClr val="tx2"/>
                </a:solidFill>
                <a:effectLst>
                  <a:outerShdw blurRad="38100" dist="38100" dir="2700000" algn="tl">
                    <a:srgbClr val="000000">
                      <a:alpha val="43137"/>
                    </a:srgbClr>
                  </a:outerShdw>
                </a:effectLst>
                <a:latin typeface="+mj-lt"/>
                <a:ea typeface="Adobe Heiti Std R" pitchFamily="34" charset="-128"/>
              </a:defRPr>
            </a:lvl1pPr>
          </a:lstStyle>
          <a:p>
            <a:r>
              <a:rPr lang="en-US" dirty="0" smtClean="0"/>
              <a:t>Click to edit Master title style</a:t>
            </a:r>
            <a:endParaRPr lang="en-US" dirty="0"/>
          </a:p>
        </p:txBody>
      </p:sp>
    </p:spTree>
    <p:extLst>
      <p:ext uri="{BB962C8B-B14F-4D97-AF65-F5344CB8AC3E}">
        <p14:creationId xmlns:p14="http://schemas.microsoft.com/office/powerpoint/2010/main" val="64701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7E7FAE-C30C-4A2B-9F91-19238BB32AD3}" type="datetimeFigureOut">
              <a:rPr lang="en-US" smtClean="0"/>
              <a:pPr/>
              <a:t>11/21/2014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B4F65-2C2B-4B79-8B10-78E4DA8CEB3E}" type="slidenum">
              <a:rPr lang="en-US" smtClean="0"/>
              <a:pPr/>
              <a:t>‹#›</a:t>
            </a:fld>
            <a:endParaRPr lang="en-US"/>
          </a:p>
        </p:txBody>
      </p:sp>
    </p:spTree>
    <p:extLst>
      <p:ext uri="{BB962C8B-B14F-4D97-AF65-F5344CB8AC3E}">
        <p14:creationId xmlns:p14="http://schemas.microsoft.com/office/powerpoint/2010/main" val="201476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7E7FAE-C30C-4A2B-9F91-19238BB32AD3}" type="datetimeFigureOut">
              <a:rPr lang="en-US" smtClean="0"/>
              <a:pPr/>
              <a:t>11/21/2014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B4F65-2C2B-4B79-8B10-78E4DA8CEB3E}" type="slidenum">
              <a:rPr lang="en-US" smtClean="0"/>
              <a:pPr/>
              <a:t>‹#›</a:t>
            </a:fld>
            <a:endParaRPr lang="en-US"/>
          </a:p>
        </p:txBody>
      </p:sp>
    </p:spTree>
    <p:extLst>
      <p:ext uri="{BB962C8B-B14F-4D97-AF65-F5344CB8AC3E}">
        <p14:creationId xmlns:p14="http://schemas.microsoft.com/office/powerpoint/2010/main" val="389280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E7FAE-C30C-4A2B-9F91-19238BB32AD3}" type="datetimeFigureOut">
              <a:rPr lang="en-US" smtClean="0"/>
              <a:pPr/>
              <a:t>11/21/2014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6B4F65-2C2B-4B79-8B10-78E4DA8CEB3E}" type="slidenum">
              <a:rPr lang="en-US" smtClean="0"/>
              <a:pPr/>
              <a:t>‹#›</a:t>
            </a:fld>
            <a:endParaRPr lang="en-US"/>
          </a:p>
        </p:txBody>
      </p:sp>
    </p:spTree>
    <p:extLst>
      <p:ext uri="{BB962C8B-B14F-4D97-AF65-F5344CB8AC3E}">
        <p14:creationId xmlns:p14="http://schemas.microsoft.com/office/powerpoint/2010/main" val="69908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E7FAE-C30C-4A2B-9F91-19238BB32AD3}" type="datetimeFigureOut">
              <a:rPr lang="en-US" smtClean="0"/>
              <a:pPr/>
              <a:t>11/21/2014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4F65-2C2B-4B79-8B10-78E4DA8CEB3E}" type="slidenum">
              <a:rPr lang="en-US" smtClean="0"/>
              <a:pPr/>
              <a:t>‹#›</a:t>
            </a:fld>
            <a:endParaRPr lang="en-US"/>
          </a:p>
        </p:txBody>
      </p:sp>
    </p:spTree>
    <p:extLst>
      <p:ext uri="{BB962C8B-B14F-4D97-AF65-F5344CB8AC3E}">
        <p14:creationId xmlns:p14="http://schemas.microsoft.com/office/powerpoint/2010/main" val="383215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E7FAE-C30C-4A2B-9F91-19238BB32AD3}" type="datetimeFigureOut">
              <a:rPr lang="en-US" smtClean="0"/>
              <a:pPr/>
              <a:t>11/21/2014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4F65-2C2B-4B79-8B10-78E4DA8CEB3E}" type="slidenum">
              <a:rPr lang="en-US" smtClean="0"/>
              <a:pPr/>
              <a:t>‹#›</a:t>
            </a:fld>
            <a:endParaRPr lang="en-US"/>
          </a:p>
        </p:txBody>
      </p:sp>
    </p:spTree>
    <p:extLst>
      <p:ext uri="{BB962C8B-B14F-4D97-AF65-F5344CB8AC3E}">
        <p14:creationId xmlns:p14="http://schemas.microsoft.com/office/powerpoint/2010/main" val="404718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E7FAE-C30C-4A2B-9F91-19238BB32AD3}" type="datetimeFigureOut">
              <a:rPr lang="en-US" smtClean="0"/>
              <a:pPr/>
              <a:t>11/21/2014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B4F65-2C2B-4B79-8B10-78E4DA8CEB3E}" type="slidenum">
              <a:rPr lang="en-US" smtClean="0"/>
              <a:pPr/>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124699" y="6374766"/>
            <a:ext cx="1868435" cy="376556"/>
          </a:xfrm>
          <a:prstGeom prst="rect">
            <a:avLst/>
          </a:prstGeom>
        </p:spPr>
      </p:pic>
    </p:spTree>
    <p:extLst>
      <p:ext uri="{BB962C8B-B14F-4D97-AF65-F5344CB8AC3E}">
        <p14:creationId xmlns:p14="http://schemas.microsoft.com/office/powerpoint/2010/main" val="236073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1.png"/><Relationship Id="rId4" Type="http://schemas.openxmlformats.org/officeDocument/2006/relationships/diagramLayout" Target="../diagrams/layout2.xml"/><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hyperlink" Target="http://padlet.com/dawn_corley/math"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a:noFill/>
          <a:ln>
            <a:solidFill>
              <a:schemeClr val="accent1">
                <a:lumMod val="20000"/>
                <a:lumOff val="80000"/>
              </a:schemeClr>
            </a:solidFill>
          </a:ln>
          <a:effectLst>
            <a:softEdge rad="127000"/>
          </a:effectLst>
        </p:spPr>
        <p:txBody>
          <a:bodyPr>
            <a:normAutofit/>
          </a:bodyPr>
          <a:lstStyle/>
          <a:p>
            <a:r>
              <a:rPr lang="en-US" sz="3600" dirty="0" smtClean="0">
                <a:effectLst>
                  <a:outerShdw blurRad="38100" dist="38100" dir="2700000" algn="tl">
                    <a:srgbClr val="000000">
                      <a:alpha val="43137"/>
                    </a:srgbClr>
                  </a:outerShdw>
                </a:effectLst>
              </a:rPr>
              <a:t>Mathematics in the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Redesigned SAT</a:t>
            </a:r>
            <a:endParaRPr 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1828800"/>
            <a:ext cx="6400800" cy="1219200"/>
          </a:xfrm>
          <a:noFill/>
          <a:ln>
            <a:solidFill>
              <a:schemeClr val="accent1">
                <a:lumMod val="20000"/>
                <a:lumOff val="80000"/>
              </a:schemeClr>
            </a:solidFill>
          </a:ln>
          <a:effectLst>
            <a:softEdge rad="127000"/>
          </a:effectLst>
        </p:spPr>
        <p:txBody>
          <a:bodyPr anchor="ctr">
            <a:normAutofit/>
          </a:bodyPr>
          <a:lstStyle/>
          <a:p>
            <a:r>
              <a:rPr lang="en-US" dirty="0" smtClean="0">
                <a:solidFill>
                  <a:schemeClr val="tx2"/>
                </a:solidFill>
                <a:latin typeface="Adobe Gothic Std B" pitchFamily="34" charset="-128"/>
                <a:ea typeface="Adobe Gothic Std B" pitchFamily="34" charset="-128"/>
              </a:rPr>
              <a:t>Examining Ways to Improve</a:t>
            </a:r>
          </a:p>
          <a:p>
            <a:r>
              <a:rPr lang="en-US" dirty="0" smtClean="0">
                <a:solidFill>
                  <a:schemeClr val="tx2"/>
                </a:solidFill>
                <a:latin typeface="Adobe Gothic Std B" pitchFamily="34" charset="-128"/>
                <a:ea typeface="Adobe Gothic Std B" pitchFamily="34" charset="-128"/>
              </a:rPr>
              <a:t>Student Achievement</a:t>
            </a:r>
            <a:endParaRPr lang="en-US" dirty="0">
              <a:solidFill>
                <a:schemeClr val="tx2"/>
              </a:solidFill>
              <a:latin typeface="Adobe Gothic Std B" pitchFamily="34" charset="-128"/>
              <a:ea typeface="Adobe Gothic Std B" pitchFamily="34" charset="-128"/>
            </a:endParaRPr>
          </a:p>
        </p:txBody>
      </p:sp>
      <p:sp>
        <p:nvSpPr>
          <p:cNvPr id="4" name="TextBox 3"/>
          <p:cNvSpPr txBox="1"/>
          <p:nvPr/>
        </p:nvSpPr>
        <p:spPr>
          <a:xfrm>
            <a:off x="0" y="5029200"/>
            <a:ext cx="9143999" cy="1234953"/>
          </a:xfrm>
          <a:prstGeom prst="rect">
            <a:avLst/>
          </a:prstGeom>
          <a:solidFill>
            <a:schemeClr val="bg1">
              <a:alpha val="60000"/>
            </a:schemeClr>
          </a:solidFill>
          <a:ln>
            <a:solidFill>
              <a:schemeClr val="accent1">
                <a:lumMod val="20000"/>
                <a:lumOff val="80000"/>
              </a:schemeClr>
            </a:solidFill>
          </a:ln>
        </p:spPr>
        <p:txBody>
          <a:bodyPr wrap="square" rtlCol="0">
            <a:spAutoFit/>
          </a:bodyPr>
          <a:lstStyle/>
          <a:p>
            <a:pPr algn="ctr">
              <a:lnSpc>
                <a:spcPct val="150000"/>
              </a:lnSpc>
            </a:pPr>
            <a:r>
              <a:rPr lang="en-US" sz="1650" dirty="0">
                <a:solidFill>
                  <a:schemeClr val="tx2"/>
                </a:solidFill>
                <a:latin typeface="Adobe Gothic Std B" pitchFamily="34" charset="-128"/>
                <a:ea typeface="Adobe Gothic Std B" pitchFamily="34" charset="-128"/>
                <a:cs typeface="Aharoni" panose="02010803020104030203" pitchFamily="2" charset="-79"/>
              </a:rPr>
              <a:t>Dr. Adrian Talley, </a:t>
            </a:r>
            <a:r>
              <a:rPr lang="en-US" sz="1650" dirty="0" err="1">
                <a:solidFill>
                  <a:schemeClr val="tx2"/>
                </a:solidFill>
                <a:latin typeface="Adobe Gothic Std B" pitchFamily="34" charset="-128"/>
                <a:ea typeface="Adobe Gothic Std B" pitchFamily="34" charset="-128"/>
                <a:cs typeface="Aharoni" panose="02010803020104030203" pitchFamily="2" charset="-79"/>
              </a:rPr>
              <a:t>DoDEA</a:t>
            </a:r>
            <a:r>
              <a:rPr lang="en-US" sz="1650" dirty="0">
                <a:solidFill>
                  <a:schemeClr val="tx2"/>
                </a:solidFill>
                <a:latin typeface="Adobe Gothic Std B" pitchFamily="34" charset="-128"/>
                <a:ea typeface="Adobe Gothic Std B" pitchFamily="34" charset="-128"/>
                <a:cs typeface="Aharoni" panose="02010803020104030203" pitchFamily="2" charset="-79"/>
              </a:rPr>
              <a:t> Principal Deputy Director &amp; Associate Director for Education</a:t>
            </a:r>
          </a:p>
          <a:p>
            <a:pPr algn="ctr">
              <a:lnSpc>
                <a:spcPct val="150000"/>
              </a:lnSpc>
            </a:pPr>
            <a:r>
              <a:rPr lang="en-US" sz="1650" dirty="0">
                <a:solidFill>
                  <a:schemeClr val="tx2"/>
                </a:solidFill>
                <a:latin typeface="Adobe Gothic Std B" pitchFamily="34" charset="-128"/>
                <a:ea typeface="Adobe Gothic Std B" pitchFamily="34" charset="-128"/>
                <a:cs typeface="Aharoni" panose="02010803020104030203" pitchFamily="2" charset="-79"/>
              </a:rPr>
              <a:t>Dr. Sarah </a:t>
            </a:r>
            <a:r>
              <a:rPr lang="en-US" sz="1650" dirty="0" err="1">
                <a:solidFill>
                  <a:schemeClr val="tx2"/>
                </a:solidFill>
                <a:latin typeface="Adobe Gothic Std B" pitchFamily="34" charset="-128"/>
                <a:ea typeface="Adobe Gothic Std B" pitchFamily="34" charset="-128"/>
                <a:cs typeface="Aharoni" panose="02010803020104030203" pitchFamily="2" charset="-79"/>
              </a:rPr>
              <a:t>Koebley</a:t>
            </a:r>
            <a:r>
              <a:rPr lang="en-US" sz="1650" dirty="0">
                <a:solidFill>
                  <a:schemeClr val="tx2"/>
                </a:solidFill>
                <a:latin typeface="Adobe Gothic Std B" pitchFamily="34" charset="-128"/>
                <a:ea typeface="Adobe Gothic Std B" pitchFamily="34" charset="-128"/>
                <a:cs typeface="Aharoni" panose="02010803020104030203" pitchFamily="2" charset="-79"/>
              </a:rPr>
              <a:t>, Mathematics ISS</a:t>
            </a:r>
          </a:p>
          <a:p>
            <a:pPr algn="ctr">
              <a:lnSpc>
                <a:spcPct val="150000"/>
              </a:lnSpc>
            </a:pPr>
            <a:r>
              <a:rPr lang="en-US" sz="1650" dirty="0">
                <a:solidFill>
                  <a:schemeClr val="tx2"/>
                </a:solidFill>
                <a:latin typeface="Adobe Gothic Std B" pitchFamily="34" charset="-128"/>
                <a:ea typeface="Adobe Gothic Std B" pitchFamily="34" charset="-128"/>
                <a:cs typeface="Aharoni" panose="02010803020104030203" pitchFamily="2" charset="-79"/>
              </a:rPr>
              <a:t>Ms. </a:t>
            </a:r>
            <a:r>
              <a:rPr lang="en-US" sz="1650" dirty="0" err="1">
                <a:solidFill>
                  <a:schemeClr val="tx2"/>
                </a:solidFill>
                <a:latin typeface="Adobe Gothic Std B" pitchFamily="34" charset="-128"/>
                <a:ea typeface="Adobe Gothic Std B" pitchFamily="34" charset="-128"/>
                <a:cs typeface="Aharoni" panose="02010803020104030203" pitchFamily="2" charset="-79"/>
              </a:rPr>
              <a:t>Faatimah</a:t>
            </a:r>
            <a:r>
              <a:rPr lang="en-US" sz="1650" dirty="0">
                <a:solidFill>
                  <a:schemeClr val="tx2"/>
                </a:solidFill>
                <a:latin typeface="Adobe Gothic Std B" pitchFamily="34" charset="-128"/>
                <a:ea typeface="Adobe Gothic Std B" pitchFamily="34" charset="-128"/>
                <a:cs typeface="Aharoni" panose="02010803020104030203" pitchFamily="2" charset="-79"/>
              </a:rPr>
              <a:t> Muhammad, Gifted Education, Advanced Placement, and AVID  ISS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24" y="3048236"/>
            <a:ext cx="2741475" cy="1828564"/>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5616" y="3048000"/>
            <a:ext cx="2741829" cy="18288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685" y="3048000"/>
            <a:ext cx="2741829" cy="1828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73331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a:bodyPr>
          <a:lstStyle/>
          <a:p>
            <a:r>
              <a:rPr lang="en-US" smtClean="0">
                <a:solidFill>
                  <a:schemeClr val="bg1"/>
                </a:solidFill>
              </a:rPr>
              <a:t>3 Key Changes in Redesigned SAT Math Test</a:t>
            </a:r>
            <a:endParaRPr lang="en-US" dirty="0">
              <a:solidFill>
                <a:schemeClr val="bg1"/>
              </a:solidFill>
            </a:endParaRPr>
          </a:p>
        </p:txBody>
      </p:sp>
      <p:graphicFrame>
        <p:nvGraphicFramePr>
          <p:cNvPr id="13" name="Content Placeholder 10"/>
          <p:cNvGraphicFramePr>
            <a:graphicFrameLocks noGrp="1"/>
          </p:cNvGraphicFramePr>
          <p:nvPr>
            <p:ph idx="1"/>
            <p:extLst>
              <p:ext uri="{D42A27DB-BD31-4B8C-83A1-F6EECF244321}">
                <p14:modId xmlns:p14="http://schemas.microsoft.com/office/powerpoint/2010/main" val="27416241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0217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838" y="2133600"/>
            <a:ext cx="4419600" cy="4539814"/>
          </a:xfrm>
          <a:prstGeom prst="rect">
            <a:avLst/>
          </a:prstGeom>
        </p:spPr>
      </p:pic>
      <p:sp>
        <p:nvSpPr>
          <p:cNvPr id="2" name="Title 1"/>
          <p:cNvSpPr>
            <a:spLocks noGrp="1"/>
          </p:cNvSpPr>
          <p:nvPr>
            <p:ph type="title"/>
          </p:nvPr>
        </p:nvSpPr>
        <p:spPr>
          <a:solidFill>
            <a:schemeClr val="tx2"/>
          </a:solidFill>
        </p:spPr>
        <p:txBody>
          <a:bodyPr/>
          <a:lstStyle/>
          <a:p>
            <a:r>
              <a:rPr lang="en-US" dirty="0" smtClean="0">
                <a:solidFill>
                  <a:schemeClr val="bg1"/>
                </a:solidFill>
              </a:rPr>
              <a:t>Key Change #1: Math Content</a:t>
            </a:r>
            <a:endParaRPr lang="en-US" dirty="0">
              <a:solidFill>
                <a:schemeClr val="bg1"/>
              </a:solidFill>
            </a:endParaRPr>
          </a:p>
        </p:txBody>
      </p:sp>
      <p:sp>
        <p:nvSpPr>
          <p:cNvPr id="3" name="Content Placeholder 2"/>
          <p:cNvSpPr>
            <a:spLocks noGrp="1"/>
          </p:cNvSpPr>
          <p:nvPr>
            <p:ph idx="1"/>
          </p:nvPr>
        </p:nvSpPr>
        <p:spPr>
          <a:xfrm>
            <a:off x="2286000" y="2590800"/>
            <a:ext cx="1726075" cy="1501914"/>
          </a:xfrm>
        </p:spPr>
        <p:txBody>
          <a:bodyPr>
            <a:noAutofit/>
          </a:bodyPr>
          <a:lstStyle/>
          <a:p>
            <a:pPr marL="0" indent="0" algn="ctr">
              <a:buNone/>
            </a:pPr>
            <a:r>
              <a:rPr lang="en-US" b="1" dirty="0">
                <a:solidFill>
                  <a:schemeClr val="accent6">
                    <a:lumMod val="75000"/>
                  </a:schemeClr>
                </a:solidFill>
              </a:rPr>
              <a:t>Focus </a:t>
            </a:r>
            <a:r>
              <a:rPr lang="en-US" b="1" dirty="0" smtClean="0">
                <a:solidFill>
                  <a:schemeClr val="accent6">
                    <a:lumMod val="75000"/>
                  </a:schemeClr>
                </a:solidFill>
              </a:rPr>
              <a:t>on Math </a:t>
            </a:r>
            <a:r>
              <a:rPr lang="en-US" b="1" dirty="0">
                <a:solidFill>
                  <a:schemeClr val="accent6">
                    <a:lumMod val="75000"/>
                  </a:schemeClr>
                </a:solidFill>
              </a:rPr>
              <a:t>that Matters </a:t>
            </a:r>
            <a:r>
              <a:rPr lang="en-US" b="1" dirty="0" smtClean="0">
                <a:solidFill>
                  <a:schemeClr val="accent6">
                    <a:lumMod val="75000"/>
                  </a:schemeClr>
                </a:solidFill>
              </a:rPr>
              <a:t>Most</a:t>
            </a:r>
            <a:endParaRPr lang="en-US" dirty="0">
              <a:solidFill>
                <a:schemeClr val="accent6">
                  <a:lumMod val="75000"/>
                </a:schemeClr>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228600"/>
            <a:ext cx="944940" cy="944940"/>
          </a:xfrm>
          <a:prstGeom prst="rect">
            <a:avLst/>
          </a:prstGeom>
        </p:spPr>
      </p:pic>
      <p:sp>
        <p:nvSpPr>
          <p:cNvPr id="7" name="TextBox 6"/>
          <p:cNvSpPr txBox="1"/>
          <p:nvPr/>
        </p:nvSpPr>
        <p:spPr>
          <a:xfrm>
            <a:off x="4495800" y="3019961"/>
            <a:ext cx="4133228"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sz="2000" dirty="0" smtClean="0"/>
              <a:t>Heart </a:t>
            </a:r>
            <a:r>
              <a:rPr lang="en-US" sz="2000" dirty="0"/>
              <a:t>of Algebra </a:t>
            </a:r>
          </a:p>
          <a:p>
            <a:pPr marL="285750" indent="-285750">
              <a:buFont typeface="Arial" panose="020B0604020202020204" pitchFamily="34" charset="0"/>
              <a:buChar char="•"/>
            </a:pPr>
            <a:r>
              <a:rPr lang="en-US" sz="2000" dirty="0"/>
              <a:t>Problem Solving and Data Analysis</a:t>
            </a:r>
          </a:p>
          <a:p>
            <a:pPr marL="285750" indent="-285750">
              <a:buFont typeface="Arial" panose="020B0604020202020204" pitchFamily="34" charset="0"/>
              <a:buChar char="•"/>
            </a:pPr>
            <a:r>
              <a:rPr lang="en-US" sz="2000" dirty="0"/>
              <a:t>Passport to Advanced </a:t>
            </a:r>
            <a:r>
              <a:rPr lang="en-US" sz="2000" dirty="0" smtClean="0"/>
              <a:t>Math</a:t>
            </a:r>
          </a:p>
          <a:p>
            <a:pPr marL="285750" indent="-285750">
              <a:buFont typeface="Arial" panose="020B0604020202020204" pitchFamily="34" charset="0"/>
              <a:buChar char="•"/>
            </a:pPr>
            <a:r>
              <a:rPr lang="en-US" sz="2000" dirty="0" smtClean="0"/>
              <a:t>Additional Topics</a:t>
            </a:r>
            <a:endParaRPr lang="en-US" sz="2000" dirty="0"/>
          </a:p>
        </p:txBody>
      </p:sp>
      <p:sp>
        <p:nvSpPr>
          <p:cNvPr id="8" name="TextBox 7"/>
          <p:cNvSpPr txBox="1"/>
          <p:nvPr/>
        </p:nvSpPr>
        <p:spPr>
          <a:xfrm>
            <a:off x="4495800" y="2312075"/>
            <a:ext cx="4133228"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dirty="0"/>
              <a:t>In-depth tasks from </a:t>
            </a:r>
            <a:r>
              <a:rPr lang="en-US" sz="2000" b="1" dirty="0" smtClean="0"/>
              <a:t>essential </a:t>
            </a:r>
            <a:r>
              <a:rPr lang="en-US" sz="2000" b="1" dirty="0"/>
              <a:t>areas of mathematics: </a:t>
            </a:r>
          </a:p>
        </p:txBody>
      </p:sp>
    </p:spTree>
    <p:extLst>
      <p:ext uri="{BB962C8B-B14F-4D97-AF65-F5344CB8AC3E}">
        <p14:creationId xmlns:p14="http://schemas.microsoft.com/office/powerpoint/2010/main" val="1629207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0234" y="381000"/>
            <a:ext cx="6103532" cy="5579724"/>
          </a:xfrm>
          <a:prstGeom prst="roundRect">
            <a:avLst>
              <a:gd name="adj" fmla="val 2348"/>
            </a:avLst>
          </a:prstGeom>
          <a:solidFill>
            <a:schemeClr val="bg1"/>
          </a:solidFill>
          <a:ln>
            <a:noFill/>
          </a:ln>
          <a:effectLst>
            <a:outerShdw blurRad="241300" sx="102000" sy="102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p:nvPr>
            <p:extLst>
              <p:ext uri="{D42A27DB-BD31-4B8C-83A1-F6EECF244321}">
                <p14:modId xmlns:p14="http://schemas.microsoft.com/office/powerpoint/2010/main" val="2476318375"/>
              </p:ext>
            </p:extLst>
          </p:nvPr>
        </p:nvGraphicFramePr>
        <p:xfrm>
          <a:off x="990600" y="533400"/>
          <a:ext cx="68580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356816" y="5638800"/>
            <a:ext cx="2286000" cy="215444"/>
          </a:xfrm>
          <a:prstGeom prst="rect">
            <a:avLst/>
          </a:prstGeom>
          <a:noFill/>
        </p:spPr>
        <p:txBody>
          <a:bodyPr wrap="square" rtlCol="0">
            <a:spAutoFit/>
          </a:bodyPr>
          <a:lstStyle/>
          <a:p>
            <a:r>
              <a:rPr lang="en-US" sz="800" dirty="0" smtClean="0"/>
              <a:t>Source: </a:t>
            </a:r>
            <a:r>
              <a:rPr lang="en-US" sz="800" i="1" dirty="0" smtClean="0"/>
              <a:t>The Redesigned SAT, </a:t>
            </a:r>
            <a:r>
              <a:rPr lang="en-US" sz="800" dirty="0" smtClean="0"/>
              <a:t>College Board, 2014</a:t>
            </a:r>
            <a:endParaRPr lang="en-US" sz="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of Algebra</a:t>
            </a:r>
            <a:endParaRPr lang="en-US" dirty="0"/>
          </a:p>
        </p:txBody>
      </p:sp>
      <p:sp>
        <p:nvSpPr>
          <p:cNvPr id="3" name="Content Placeholder 2"/>
          <p:cNvSpPr>
            <a:spLocks noGrp="1"/>
          </p:cNvSpPr>
          <p:nvPr>
            <p:ph idx="1"/>
          </p:nvPr>
        </p:nvSpPr>
        <p:spPr>
          <a:xfrm>
            <a:off x="457200" y="1600201"/>
            <a:ext cx="8229600" cy="1066800"/>
          </a:xfrm>
        </p:spPr>
        <p:txBody>
          <a:bodyPr>
            <a:normAutofit/>
          </a:bodyPr>
          <a:lstStyle/>
          <a:p>
            <a:pPr marL="0" indent="0">
              <a:buNone/>
            </a:pPr>
            <a:r>
              <a:rPr lang="en-US" dirty="0"/>
              <a:t>Focuses on the mastery of linear equations and systems, which helps students develop key powers of </a:t>
            </a:r>
            <a:r>
              <a:rPr lang="en-US" dirty="0" smtClean="0"/>
              <a:t>abstraction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29200" y="2593776"/>
            <a:ext cx="3352800" cy="3352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2895600"/>
            <a:ext cx="4267200"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Analyzing and fluently solving equations and systems of equations </a:t>
            </a:r>
          </a:p>
          <a:p>
            <a:pPr marL="342900" indent="-342900">
              <a:buFont typeface="Arial" panose="020B0604020202020204" pitchFamily="34" charset="0"/>
              <a:buChar char="•"/>
            </a:pPr>
            <a:r>
              <a:rPr lang="en-US" sz="2000" dirty="0"/>
              <a:t>Creating expressions, equations, and inequalities to represent relationships between quantities and to solve problems </a:t>
            </a:r>
          </a:p>
          <a:p>
            <a:pPr marL="342900" indent="-342900">
              <a:buFont typeface="Arial" panose="020B0604020202020204" pitchFamily="34" charset="0"/>
              <a:buChar char="•"/>
            </a:pPr>
            <a:r>
              <a:rPr lang="en-US" sz="2000" dirty="0"/>
              <a:t>Rearranging and interpreting formulas </a:t>
            </a:r>
          </a:p>
        </p:txBody>
      </p:sp>
    </p:spTree>
    <p:extLst>
      <p:ext uri="{BB962C8B-B14F-4D97-AF65-F5344CB8AC3E}">
        <p14:creationId xmlns:p14="http://schemas.microsoft.com/office/powerpoint/2010/main" val="3703964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0500" y="274638"/>
            <a:ext cx="8763000" cy="1143000"/>
          </a:xfrm>
        </p:spPr>
        <p:txBody>
          <a:bodyPr/>
          <a:lstStyle/>
          <a:p>
            <a:r>
              <a:rPr lang="en-US" dirty="0" smtClean="0"/>
              <a:t>Focus on Applied Reasoning Skills</a:t>
            </a:r>
            <a:endParaRPr lang="en-US" dirty="0"/>
          </a:p>
        </p:txBody>
      </p:sp>
      <p:sp>
        <p:nvSpPr>
          <p:cNvPr id="8" name="Text Placeholder 7"/>
          <p:cNvSpPr>
            <a:spLocks noGrp="1"/>
          </p:cNvSpPr>
          <p:nvPr>
            <p:ph sz="half" idx="1"/>
          </p:nvPr>
        </p:nvSpPr>
        <p:spPr>
          <a:xfrm>
            <a:off x="228600" y="1600200"/>
            <a:ext cx="4191000" cy="4648200"/>
          </a:xfrm>
          <a:ln/>
        </p:spPr>
        <p:style>
          <a:lnRef idx="0">
            <a:schemeClr val="accent1"/>
          </a:lnRef>
          <a:fillRef idx="3">
            <a:schemeClr val="accent1"/>
          </a:fillRef>
          <a:effectRef idx="3">
            <a:schemeClr val="accent1"/>
          </a:effectRef>
          <a:fontRef idx="minor">
            <a:schemeClr val="lt1"/>
          </a:fontRef>
        </p:style>
        <p:txBody>
          <a:bodyPr/>
          <a:lstStyle/>
          <a:p>
            <a:pPr algn="ctr">
              <a:buNone/>
            </a:pPr>
            <a:r>
              <a:rPr lang="en-US" dirty="0" smtClean="0">
                <a:solidFill>
                  <a:schemeClr val="bg1"/>
                </a:solidFill>
                <a:latin typeface="Arial Rounded MT Bold" panose="020F0704030504030204" pitchFamily="34" charset="0"/>
              </a:rPr>
              <a:t>Current SAT</a:t>
            </a:r>
            <a:endParaRPr lang="en-US" dirty="0">
              <a:solidFill>
                <a:schemeClr val="bg1"/>
              </a:solidFill>
              <a:latin typeface="Arial Rounded MT Bold" panose="020F0704030504030204" pitchFamily="34" charset="0"/>
            </a:endParaRPr>
          </a:p>
        </p:txBody>
      </p:sp>
      <p:sp>
        <p:nvSpPr>
          <p:cNvPr id="10" name="Text Placeholder 9"/>
          <p:cNvSpPr>
            <a:spLocks noGrp="1"/>
          </p:cNvSpPr>
          <p:nvPr>
            <p:ph sz="half" idx="2"/>
          </p:nvPr>
        </p:nvSpPr>
        <p:spPr>
          <a:xfrm>
            <a:off x="4724400" y="1600200"/>
            <a:ext cx="4191000" cy="4648200"/>
          </a:xfrm>
          <a:ln/>
        </p:spPr>
        <p:style>
          <a:lnRef idx="0">
            <a:schemeClr val="accent3"/>
          </a:lnRef>
          <a:fillRef idx="3">
            <a:schemeClr val="accent3"/>
          </a:fillRef>
          <a:effectRef idx="3">
            <a:schemeClr val="accent3"/>
          </a:effectRef>
          <a:fontRef idx="minor">
            <a:schemeClr val="lt1"/>
          </a:fontRef>
        </p:style>
        <p:txBody>
          <a:bodyPr/>
          <a:lstStyle/>
          <a:p>
            <a:pPr algn="ctr">
              <a:buNone/>
            </a:pPr>
            <a:r>
              <a:rPr lang="en-US" dirty="0" smtClean="0">
                <a:solidFill>
                  <a:schemeClr val="bg1"/>
                </a:solidFill>
                <a:latin typeface="Arial Rounded MT Bold" panose="020F0704030504030204" pitchFamily="34" charset="0"/>
              </a:rPr>
              <a:t>Redesigned SAT</a:t>
            </a:r>
            <a:endParaRPr lang="en-US" dirty="0">
              <a:solidFill>
                <a:schemeClr val="bg1"/>
              </a:solidFill>
              <a:latin typeface="Arial Rounded MT Bold" panose="020F0704030504030204"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42" t="1600" r="2858" b="7030"/>
          <a:stretch/>
        </p:blipFill>
        <p:spPr bwMode="auto">
          <a:xfrm>
            <a:off x="877040" y="2248270"/>
            <a:ext cx="2894120" cy="39239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26" r="7015"/>
          <a:stretch/>
        </p:blipFill>
        <p:spPr bwMode="auto">
          <a:xfrm>
            <a:off x="4829453" y="2483489"/>
            <a:ext cx="3980895" cy="7169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Left Arrow 11"/>
          <p:cNvSpPr/>
          <p:nvPr/>
        </p:nvSpPr>
        <p:spPr>
          <a:xfrm rot="1912699">
            <a:off x="2401005" y="5047752"/>
            <a:ext cx="2590800" cy="17526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Disconnected from math reasoning skills</a:t>
            </a:r>
            <a:endParaRPr lang="en-US" dirty="0"/>
          </a:p>
        </p:txBody>
      </p:sp>
      <p:sp>
        <p:nvSpPr>
          <p:cNvPr id="13" name="Up Arrow 12"/>
          <p:cNvSpPr/>
          <p:nvPr/>
        </p:nvSpPr>
        <p:spPr>
          <a:xfrm>
            <a:off x="5715000" y="3505200"/>
            <a:ext cx="2209800" cy="2514600"/>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Looking for and making use of algebraic structure</a:t>
            </a:r>
            <a:endParaRPr lang="en-US" dirty="0"/>
          </a:p>
        </p:txBody>
      </p:sp>
    </p:spTree>
    <p:extLst>
      <p:ext uri="{BB962C8B-B14F-4D97-AF65-F5344CB8AC3E}">
        <p14:creationId xmlns:p14="http://schemas.microsoft.com/office/powerpoint/2010/main" val="890006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 AND Understanding</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58" t="11882" r="3156" b="27723"/>
          <a:stretch/>
        </p:blipFill>
        <p:spPr bwMode="auto">
          <a:xfrm>
            <a:off x="1362590" y="2240755"/>
            <a:ext cx="6418821" cy="6905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3159" y="3505200"/>
            <a:ext cx="3037682" cy="23839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t>Group Engagement: Poll</a:t>
            </a:r>
            <a:endParaRPr lang="en-US" i="1" dirty="0"/>
          </a:p>
        </p:txBody>
      </p:sp>
      <p:sp>
        <p:nvSpPr>
          <p:cNvPr id="3" name="Content Placeholder 2"/>
          <p:cNvSpPr>
            <a:spLocks noGrp="1"/>
          </p:cNvSpPr>
          <p:nvPr>
            <p:ph idx="1"/>
          </p:nvPr>
        </p:nvSpPr>
        <p:spPr/>
        <p:txBody>
          <a:bodyPr>
            <a:normAutofit/>
          </a:bodyPr>
          <a:lstStyle/>
          <a:p>
            <a:pPr marL="57150" indent="0">
              <a:buNone/>
            </a:pPr>
            <a:endParaRPr lang="en-US" i="1" dirty="0" smtClean="0"/>
          </a:p>
          <a:p>
            <a:pPr marL="57150" indent="0">
              <a:buNone/>
            </a:pPr>
            <a:endParaRPr lang="en-US" i="1" dirty="0" smtClean="0"/>
          </a:p>
          <a:p>
            <a:pPr marL="57150" indent="0">
              <a:buNone/>
            </a:pPr>
            <a:endParaRPr lang="en-US" i="1" dirty="0" smtClean="0"/>
          </a:p>
          <a:p>
            <a:pPr marL="57150" indent="0">
              <a:buNone/>
            </a:pPr>
            <a:endParaRPr lang="en-US" i="1" dirty="0" smtClean="0"/>
          </a:p>
          <a:p>
            <a:pPr marL="57150" indent="0">
              <a:buNone/>
            </a:pPr>
            <a:endParaRPr lang="en-US" i="1" dirty="0" smtClean="0"/>
          </a:p>
          <a:p>
            <a:pPr marL="57150" indent="0">
              <a:buNone/>
            </a:pPr>
            <a:endParaRPr lang="en-US" i="1" dirty="0" smtClean="0"/>
          </a:p>
          <a:p>
            <a:pPr marL="57150" indent="0">
              <a:buNone/>
            </a:pPr>
            <a:endParaRPr lang="en-US" i="1" dirty="0" smtClean="0"/>
          </a:p>
        </p:txBody>
      </p:sp>
      <p:sp>
        <p:nvSpPr>
          <p:cNvPr id="6" name="TextBox 5"/>
          <p:cNvSpPr txBox="1"/>
          <p:nvPr/>
        </p:nvSpPr>
        <p:spPr>
          <a:xfrm>
            <a:off x="842154" y="3650366"/>
            <a:ext cx="7440641" cy="83099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dirty="0" smtClean="0">
                <a:solidFill>
                  <a:schemeClr val="tx1"/>
                </a:solidFill>
                <a:latin typeface="Adobe Fan Heiti Std B" pitchFamily="34" charset="-128"/>
                <a:ea typeface="Adobe Fan Heiti Std B" pitchFamily="34" charset="-128"/>
              </a:rPr>
              <a:t>Which new problem features found in the redesigned SAT did this problem display?</a:t>
            </a: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58" t="11882" r="3156" b="27723"/>
          <a:stretch/>
        </p:blipFill>
        <p:spPr bwMode="auto">
          <a:xfrm>
            <a:off x="1353064" y="2286000"/>
            <a:ext cx="6418821" cy="6905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cdn2.iconfinder.com/data/icons/Siena/256/poll%20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71674" y="5155168"/>
            <a:ext cx="5181600" cy="3657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dirty="0" smtClean="0"/>
              <a:t>When the poll launches, select your top two choices!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 AND Understanding</a:t>
            </a:r>
            <a:endParaRPr lang="en-US" dirty="0"/>
          </a:p>
        </p:txBody>
      </p:sp>
      <p:sp>
        <p:nvSpPr>
          <p:cNvPr id="5" name="TextBox 4"/>
          <p:cNvSpPr txBox="1"/>
          <p:nvPr/>
        </p:nvSpPr>
        <p:spPr>
          <a:xfrm>
            <a:off x="1280160" y="2362200"/>
            <a:ext cx="6583680" cy="36933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b="1" dirty="0" smtClean="0"/>
              <a:t>SOLUTION:</a:t>
            </a:r>
            <a:endParaRPr lang="en-US" b="1" dirty="0"/>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5842" b="30693"/>
          <a:stretch/>
        </p:blipFill>
        <p:spPr bwMode="auto">
          <a:xfrm>
            <a:off x="1704975" y="1752600"/>
            <a:ext cx="5734050" cy="51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US" dirty="0" smtClean="0">
                <a:solidFill>
                  <a:schemeClr val="bg1"/>
                </a:solidFill>
              </a:rPr>
              <a:t>Key Change #2: Context</a:t>
            </a:r>
            <a:endParaRPr lang="en-US" dirty="0">
              <a:solidFill>
                <a:schemeClr val="bg1"/>
              </a:solidFill>
            </a:endParaRPr>
          </a:p>
        </p:txBody>
      </p:sp>
      <p:sp>
        <p:nvSpPr>
          <p:cNvPr id="3" name="Content Placeholder 2"/>
          <p:cNvSpPr>
            <a:spLocks noGrp="1"/>
          </p:cNvSpPr>
          <p:nvPr>
            <p:ph idx="1"/>
          </p:nvPr>
        </p:nvSpPr>
        <p:spPr>
          <a:xfrm>
            <a:off x="4800600" y="1646237"/>
            <a:ext cx="3810000" cy="4525963"/>
          </a:xfrm>
        </p:spPr>
        <p:txBody>
          <a:bodyPr>
            <a:normAutofit fontScale="92500" lnSpcReduction="10000"/>
          </a:bodyPr>
          <a:lstStyle/>
          <a:p>
            <a:pPr marL="400050"/>
            <a:r>
              <a:rPr lang="en-US" dirty="0" smtClean="0"/>
              <a:t>Solve multi-step application problems</a:t>
            </a:r>
          </a:p>
          <a:p>
            <a:pPr marL="400050"/>
            <a:r>
              <a:rPr lang="en-US" dirty="0" smtClean="0"/>
              <a:t>Solve problems in science, social science, career scenarios, and other real-life contexts</a:t>
            </a:r>
          </a:p>
          <a:p>
            <a:pPr marL="800100" lvl="1"/>
            <a:r>
              <a:rPr lang="en-US" dirty="0" smtClean="0"/>
              <a:t>Interpret and synthesize data</a:t>
            </a:r>
          </a:p>
          <a:p>
            <a:pPr marL="800100" lvl="1"/>
            <a:r>
              <a:rPr lang="en-US" dirty="0" smtClean="0"/>
              <a:t>Ratios, rates, proportional relationships (unit rate)</a:t>
            </a:r>
          </a:p>
          <a:p>
            <a:pPr marL="800100" lvl="1"/>
            <a:r>
              <a:rPr lang="en-US" dirty="0" smtClean="0"/>
              <a:t>Outliers and measures of center</a:t>
            </a:r>
          </a:p>
          <a:p>
            <a:pPr marL="400050"/>
            <a:r>
              <a:rPr lang="en-US" dirty="0" smtClean="0"/>
              <a:t>Solve multiple problems from one data set</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30164"/>
            <a:ext cx="944940" cy="94181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2971800"/>
            <a:ext cx="4038714" cy="26938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685800" y="1828800"/>
            <a:ext cx="4114914" cy="70788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000" b="1" dirty="0">
                <a:latin typeface="+mj-lt"/>
                <a:ea typeface="Adobe Gothic Std B" pitchFamily="34" charset="-128"/>
              </a:rPr>
              <a:t>Problems Grounded in </a:t>
            </a:r>
            <a:endParaRPr lang="en-US" sz="2000" b="1" dirty="0" smtClean="0">
              <a:latin typeface="+mj-lt"/>
              <a:ea typeface="Adobe Gothic Std B" pitchFamily="34" charset="-128"/>
            </a:endParaRPr>
          </a:p>
          <a:p>
            <a:pPr algn="ctr"/>
            <a:r>
              <a:rPr lang="en-US" sz="2000" b="1" dirty="0" smtClean="0">
                <a:latin typeface="+mj-lt"/>
                <a:ea typeface="Adobe Gothic Std B" pitchFamily="34" charset="-128"/>
              </a:rPr>
              <a:t>Real-World Contexts</a:t>
            </a:r>
            <a:endParaRPr lang="en-US" sz="2000" dirty="0">
              <a:latin typeface="+mj-lt"/>
              <a:ea typeface="Adobe Gothic Std B" pitchFamily="34" charset="-128"/>
            </a:endParaRPr>
          </a:p>
        </p:txBody>
      </p:sp>
    </p:spTree>
    <p:extLst>
      <p:ext uri="{BB962C8B-B14F-4D97-AF65-F5344CB8AC3E}">
        <p14:creationId xmlns:p14="http://schemas.microsoft.com/office/powerpoint/2010/main" val="1629207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 and Data Analysis</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Represent </a:t>
            </a:r>
            <a:r>
              <a:rPr lang="en-US" dirty="0"/>
              <a:t>and </a:t>
            </a:r>
            <a:r>
              <a:rPr lang="en-US" dirty="0" smtClean="0"/>
              <a:t>analyze relationships </a:t>
            </a:r>
          </a:p>
          <a:p>
            <a:pPr lvl="1"/>
            <a:r>
              <a:rPr lang="en-US" dirty="0" smtClean="0"/>
              <a:t>using rates and proportional reasoning to solve problems in science, social science, and career contexts</a:t>
            </a:r>
          </a:p>
          <a:p>
            <a:r>
              <a:rPr lang="en-US" dirty="0" smtClean="0"/>
              <a:t>Describe </a:t>
            </a:r>
            <a:r>
              <a:rPr lang="en-US" dirty="0"/>
              <a:t>relationships shown graphically </a:t>
            </a:r>
            <a:endParaRPr lang="en-US" dirty="0" smtClean="0"/>
          </a:p>
          <a:p>
            <a:r>
              <a:rPr lang="en-US" dirty="0" smtClean="0"/>
              <a:t>Summarize </a:t>
            </a:r>
            <a:r>
              <a:rPr lang="en-US" dirty="0"/>
              <a:t>qualitative and quantitative data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381" y="2286000"/>
            <a:ext cx="3741199" cy="2971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5259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029200"/>
            <a:ext cx="9143999" cy="1292662"/>
          </a:xfrm>
          <a:prstGeom prst="rect">
            <a:avLst/>
          </a:prstGeom>
          <a:solidFill>
            <a:schemeClr val="bg1">
              <a:alpha val="60000"/>
            </a:schemeClr>
          </a:solidFill>
          <a:ln>
            <a:solidFill>
              <a:schemeClr val="accent1">
                <a:lumMod val="20000"/>
                <a:lumOff val="80000"/>
              </a:schemeClr>
            </a:solidFill>
          </a:ln>
        </p:spPr>
        <p:txBody>
          <a:bodyPr wrap="square" rtlCol="0">
            <a:spAutoFit/>
          </a:bodyPr>
          <a:lstStyle/>
          <a:p>
            <a:pPr algn="r">
              <a:lnSpc>
                <a:spcPct val="150000"/>
              </a:lnSpc>
            </a:pPr>
            <a:r>
              <a:rPr lang="en-US" sz="3200" dirty="0">
                <a:solidFill>
                  <a:schemeClr val="tx2"/>
                </a:solidFill>
                <a:latin typeface="Adobe Gothic Std B" pitchFamily="34" charset="-128"/>
                <a:ea typeface="Adobe Gothic Std B" pitchFamily="34" charset="-128"/>
                <a:cs typeface="Aharoni" panose="02010803020104030203" pitchFamily="2" charset="-79"/>
              </a:rPr>
              <a:t>Dr. Adrian Talley</a:t>
            </a:r>
            <a:r>
              <a:rPr lang="en-US" sz="2000" dirty="0" smtClean="0">
                <a:solidFill>
                  <a:schemeClr val="tx2"/>
                </a:solidFill>
                <a:latin typeface="Adobe Gothic Std B" pitchFamily="34" charset="-128"/>
                <a:ea typeface="Adobe Gothic Std B" pitchFamily="34" charset="-128"/>
                <a:cs typeface="Aharoni" panose="02010803020104030203" pitchFamily="2" charset="-79"/>
              </a:rPr>
              <a:t>,</a:t>
            </a:r>
          </a:p>
          <a:p>
            <a:pPr algn="r">
              <a:lnSpc>
                <a:spcPct val="150000"/>
              </a:lnSpc>
            </a:pPr>
            <a:r>
              <a:rPr lang="en-US" sz="2000" dirty="0" err="1" smtClean="0">
                <a:solidFill>
                  <a:schemeClr val="tx2"/>
                </a:solidFill>
                <a:latin typeface="Adobe Gothic Std B" pitchFamily="34" charset="-128"/>
                <a:ea typeface="Adobe Gothic Std B" pitchFamily="34" charset="-128"/>
                <a:cs typeface="Aharoni" panose="02010803020104030203" pitchFamily="2" charset="-79"/>
              </a:rPr>
              <a:t>DoDEA</a:t>
            </a:r>
            <a:r>
              <a:rPr lang="en-US" sz="2000" dirty="0" smtClean="0">
                <a:solidFill>
                  <a:schemeClr val="tx2"/>
                </a:solidFill>
                <a:latin typeface="Adobe Gothic Std B" pitchFamily="34" charset="-128"/>
                <a:ea typeface="Adobe Gothic Std B" pitchFamily="34" charset="-128"/>
                <a:cs typeface="Aharoni" panose="02010803020104030203" pitchFamily="2" charset="-79"/>
              </a:rPr>
              <a:t> </a:t>
            </a:r>
            <a:r>
              <a:rPr lang="en-US" sz="2000" dirty="0">
                <a:solidFill>
                  <a:schemeClr val="tx2"/>
                </a:solidFill>
                <a:latin typeface="Adobe Gothic Std B" pitchFamily="34" charset="-128"/>
                <a:ea typeface="Adobe Gothic Std B" pitchFamily="34" charset="-128"/>
                <a:cs typeface="Aharoni" panose="02010803020104030203" pitchFamily="2" charset="-79"/>
              </a:rPr>
              <a:t>Principal Deputy Director &amp; Associate Director for </a:t>
            </a:r>
            <a:r>
              <a:rPr lang="en-US" sz="2000" dirty="0" smtClean="0">
                <a:solidFill>
                  <a:schemeClr val="tx2"/>
                </a:solidFill>
                <a:latin typeface="Adobe Gothic Std B" pitchFamily="34" charset="-128"/>
                <a:ea typeface="Adobe Gothic Std B" pitchFamily="34" charset="-128"/>
                <a:cs typeface="Aharoni" panose="02010803020104030203" pitchFamily="2" charset="-79"/>
              </a:rPr>
              <a:t>Education</a:t>
            </a:r>
            <a:endParaRPr lang="en-US" sz="2000" dirty="0">
              <a:solidFill>
                <a:schemeClr val="tx2"/>
              </a:solidFill>
              <a:latin typeface="Adobe Gothic Std B" pitchFamily="34" charset="-128"/>
              <a:ea typeface="Adobe Gothic Std B" pitchFamily="34" charset="-128"/>
              <a:cs typeface="Aharoni" panose="02010803020104030203" pitchFamily="2" charset="-79"/>
            </a:endParaRPr>
          </a:p>
        </p:txBody>
      </p:sp>
      <p:sp>
        <p:nvSpPr>
          <p:cNvPr id="2" name="Title 1"/>
          <p:cNvSpPr>
            <a:spLocks noGrp="1"/>
          </p:cNvSpPr>
          <p:nvPr>
            <p:ph type="title"/>
          </p:nvPr>
        </p:nvSpPr>
        <p:spPr>
          <a:xfrm>
            <a:off x="0" y="0"/>
            <a:ext cx="1075481" cy="6858000"/>
          </a:xfrm>
          <a:solidFill>
            <a:schemeClr val="bg1"/>
          </a:solidFill>
        </p:spPr>
        <p:txBody>
          <a:bodyPr vert="vert270" anchor="ctr">
            <a:normAutofit/>
          </a:bodyPr>
          <a:lstStyle/>
          <a:p>
            <a:pPr algn="ctr"/>
            <a:r>
              <a:rPr lang="en-US" sz="3600" spc="300" dirty="0" smtClean="0">
                <a:solidFill>
                  <a:schemeClr val="tx2"/>
                </a:solidFill>
              </a:rPr>
              <a:t>Welcome and Introductions</a:t>
            </a:r>
            <a:endParaRPr lang="en-US" sz="3600" spc="300"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725" y="306850"/>
            <a:ext cx="3779275" cy="47240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78650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Applications – Science and Social Studies</a:t>
            </a:r>
            <a:endParaRPr lang="en-US" dirty="0"/>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11" t="2361" r="46895" b="52648"/>
          <a:stretch/>
        </p:blipFill>
        <p:spPr bwMode="auto">
          <a:xfrm>
            <a:off x="533400" y="1875827"/>
            <a:ext cx="3276600" cy="384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0" y="1676400"/>
            <a:ext cx="4724400" cy="4355038"/>
          </a:xfrm>
          <a:prstGeom prst="rect">
            <a:avLst/>
          </a:prstGeom>
          <a:noFill/>
        </p:spPr>
        <p:txBody>
          <a:bodyPr wrap="square" rtlCol="0">
            <a:spAutoFit/>
          </a:bodyPr>
          <a:lstStyle/>
          <a:p>
            <a:r>
              <a:rPr lang="en-US" sz="1500" dirty="0" smtClean="0"/>
              <a:t>A researcher places two colonies of bacteria into two petri dishes that each have area 10 square centimeters.  After the initial placement of the bacteria (</a:t>
            </a:r>
            <a:r>
              <a:rPr lang="en-US" sz="1500" i="1" dirty="0" smtClean="0"/>
              <a:t>t</a:t>
            </a:r>
            <a:r>
              <a:rPr lang="en-US" sz="1500" dirty="0" smtClean="0"/>
              <a:t> = 0), the researcher measures and records the area covered by the bacteria in each dish every ten minutes. The data for each dish were fit by a smooth curve, as show, where each curve represents the area of a dish covered by bacteria as a function of time, in hours. </a:t>
            </a:r>
          </a:p>
          <a:p>
            <a:endParaRPr lang="en-US" sz="1500" dirty="0"/>
          </a:p>
          <a:p>
            <a:r>
              <a:rPr lang="en-US" sz="1500" dirty="0" smtClean="0"/>
              <a:t>Which of the following is a correct statement about the data above?</a:t>
            </a:r>
          </a:p>
          <a:p>
            <a:endParaRPr lang="en-US" sz="1400" dirty="0"/>
          </a:p>
          <a:p>
            <a:pPr marL="342900" indent="-342900">
              <a:buFont typeface="+mj-lt"/>
              <a:buAutoNum type="alphaLcParenR"/>
            </a:pPr>
            <a:r>
              <a:rPr lang="en-US" sz="1400" dirty="0" smtClean="0"/>
              <a:t>At time </a:t>
            </a:r>
            <a:r>
              <a:rPr lang="en-US" sz="1400" i="1" dirty="0" smtClean="0"/>
              <a:t>t</a:t>
            </a:r>
            <a:r>
              <a:rPr lang="en-US" sz="1400" dirty="0" smtClean="0"/>
              <a:t> = 0, both dishes are 100% covered by bacteria.</a:t>
            </a:r>
          </a:p>
          <a:p>
            <a:pPr marL="342900" indent="-342900">
              <a:buFont typeface="+mj-lt"/>
              <a:buAutoNum type="alphaLcParenR"/>
            </a:pPr>
            <a:r>
              <a:rPr lang="en-US" sz="1400" dirty="0" smtClean="0"/>
              <a:t>At time </a:t>
            </a:r>
            <a:r>
              <a:rPr lang="en-US" sz="1400" i="1" dirty="0" smtClean="0"/>
              <a:t>t</a:t>
            </a:r>
            <a:r>
              <a:rPr lang="en-US" sz="1400" dirty="0" smtClean="0"/>
              <a:t> = 0, bacteria covers 10% of Dish 1 and 20% of Dish 2.</a:t>
            </a:r>
          </a:p>
          <a:p>
            <a:pPr marL="342900" indent="-342900">
              <a:buFont typeface="+mj-lt"/>
              <a:buAutoNum type="alphaLcParenR"/>
            </a:pPr>
            <a:r>
              <a:rPr lang="en-US" sz="1400" dirty="0" smtClean="0"/>
              <a:t>At time </a:t>
            </a:r>
            <a:r>
              <a:rPr lang="en-US" sz="1400" i="1" dirty="0" smtClean="0"/>
              <a:t>t </a:t>
            </a:r>
            <a:r>
              <a:rPr lang="en-US" sz="1400" dirty="0" smtClean="0"/>
              <a:t>= 0, Dish 2 is covered with 50% more bacteria than Dish 1.</a:t>
            </a:r>
          </a:p>
          <a:p>
            <a:pPr marL="342900" indent="-342900">
              <a:buFont typeface="+mj-lt"/>
              <a:buAutoNum type="alphaLcParenR"/>
            </a:pPr>
            <a:r>
              <a:rPr lang="en-US" sz="1400" dirty="0" smtClean="0"/>
              <a:t>For the first hour, the area covered in Dish 2 is increasing at a higher average rate than the area covered in Dish 1.</a:t>
            </a:r>
            <a:endParaRPr lang="en-US" sz="1400" dirty="0"/>
          </a:p>
        </p:txBody>
      </p:sp>
    </p:spTree>
    <p:extLst>
      <p:ext uri="{BB962C8B-B14F-4D97-AF65-F5344CB8AC3E}">
        <p14:creationId xmlns:p14="http://schemas.microsoft.com/office/powerpoint/2010/main" val="3682138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Analysis - Levels of Rigor</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630484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300" y="1905000"/>
            <a:ext cx="1188720" cy="118872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200" y="3276600"/>
            <a:ext cx="1188720" cy="118872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680" y="4648200"/>
            <a:ext cx="1188720" cy="11887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Passport to Advanced Math</a:t>
            </a:r>
          </a:p>
        </p:txBody>
      </p:sp>
      <p:sp>
        <p:nvSpPr>
          <p:cNvPr id="3" name="Content Placeholder 2"/>
          <p:cNvSpPr>
            <a:spLocks noGrp="1"/>
          </p:cNvSpPr>
          <p:nvPr>
            <p:ph idx="1"/>
          </p:nvPr>
        </p:nvSpPr>
        <p:spPr>
          <a:xfrm>
            <a:off x="457200" y="1752600"/>
            <a:ext cx="4419600" cy="4373563"/>
          </a:xfrm>
        </p:spPr>
        <p:txBody>
          <a:bodyPr/>
          <a:lstStyle/>
          <a:p>
            <a:r>
              <a:rPr lang="en-US" sz="2600" dirty="0" smtClean="0"/>
              <a:t>More complex equations, their meaning, </a:t>
            </a:r>
            <a:r>
              <a:rPr lang="en-US" sz="2600" dirty="0"/>
              <a:t>and the manipulation they </a:t>
            </a:r>
            <a:r>
              <a:rPr lang="en-US" sz="2600" dirty="0" smtClean="0"/>
              <a:t>require</a:t>
            </a:r>
          </a:p>
          <a:p>
            <a:pPr marL="0" indent="0">
              <a:buNone/>
            </a:pPr>
            <a:endParaRPr lang="en-US" sz="2600" dirty="0" smtClean="0"/>
          </a:p>
          <a:p>
            <a:r>
              <a:rPr lang="en-US" sz="2600" dirty="0" smtClean="0"/>
              <a:t>Creating, analyzing, and fluently solving quadratic and higher-order equations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820" y="1676400"/>
            <a:ext cx="3155723" cy="4250194"/>
          </a:xfrm>
          <a:prstGeom prst="rect">
            <a:avLst/>
          </a:prstGeom>
        </p:spPr>
      </p:pic>
    </p:spTree>
    <p:extLst>
      <p:ext uri="{BB962C8B-B14F-4D97-AF65-F5344CB8AC3E}">
        <p14:creationId xmlns:p14="http://schemas.microsoft.com/office/powerpoint/2010/main" val="1679092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1752600"/>
            <a:ext cx="6738937" cy="2184231"/>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Advanced Math Example</a:t>
            </a:r>
            <a:endParaRPr lang="en-US" dirty="0"/>
          </a:p>
        </p:txBody>
      </p:sp>
      <p:sp>
        <p:nvSpPr>
          <p:cNvPr id="3" name="Content Placeholder 2"/>
          <p:cNvSpPr>
            <a:spLocks noGrp="1"/>
          </p:cNvSpPr>
          <p:nvPr>
            <p:ph idx="1"/>
          </p:nvPr>
        </p:nvSpPr>
        <p:spPr>
          <a:xfrm>
            <a:off x="457200" y="1524000"/>
            <a:ext cx="8229600" cy="4602163"/>
          </a:xfrm>
        </p:spPr>
        <p:txBody>
          <a:bodyPr>
            <a:normAutofit/>
          </a:bodyPr>
          <a:lstStyle/>
          <a:p>
            <a:pPr marL="0" indent="0">
              <a:buNone/>
            </a:pPr>
            <a:endParaRPr lang="en-US" dirty="0"/>
          </a:p>
          <a:p>
            <a:endParaRPr lang="en-US" dirty="0" smtClean="0"/>
          </a:p>
        </p:txBody>
      </p:sp>
      <p:sp>
        <p:nvSpPr>
          <p:cNvPr id="4" name="TextBox 3"/>
          <p:cNvSpPr txBox="1"/>
          <p:nvPr/>
        </p:nvSpPr>
        <p:spPr>
          <a:xfrm>
            <a:off x="6705600" y="3505200"/>
            <a:ext cx="2286000" cy="22467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000" dirty="0">
                <a:latin typeface="Arial Rounded MT Bold" panose="020F0704030504030204" pitchFamily="34" charset="0"/>
                <a:ea typeface="Adobe Gothic Std B" pitchFamily="34" charset="-128"/>
              </a:rPr>
              <a:t>How does this problem demonstrate the new </a:t>
            </a:r>
            <a:r>
              <a:rPr lang="en-US" sz="2000" dirty="0" smtClean="0">
                <a:latin typeface="Arial Rounded MT Bold" panose="020F0704030504030204" pitchFamily="34" charset="0"/>
                <a:ea typeface="Adobe Gothic Std B" pitchFamily="34" charset="-128"/>
              </a:rPr>
              <a:t>emphasis </a:t>
            </a:r>
            <a:r>
              <a:rPr lang="en-US" sz="2000" dirty="0">
                <a:latin typeface="Arial Rounded MT Bold" panose="020F0704030504030204" pitchFamily="34" charset="0"/>
                <a:ea typeface="Adobe Gothic Std B" pitchFamily="34" charset="-128"/>
              </a:rPr>
              <a:t>on fluency AND conceptual understanding?</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38600"/>
            <a:ext cx="5257799" cy="20949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4717" y="152400"/>
            <a:ext cx="987766" cy="1106031"/>
          </a:xfrm>
          <a:prstGeom prst="rect">
            <a:avLst/>
          </a:prstGeom>
        </p:spPr>
      </p:pic>
    </p:spTree>
    <p:extLst>
      <p:ext uri="{BB962C8B-B14F-4D97-AF65-F5344CB8AC3E}">
        <p14:creationId xmlns:p14="http://schemas.microsoft.com/office/powerpoint/2010/main" val="129032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Group Engagement: </a:t>
            </a:r>
            <a:r>
              <a:rPr lang="en-US" i="1" dirty="0" err="1" smtClean="0"/>
              <a:t>Padlet</a:t>
            </a:r>
            <a:endParaRPr lang="en-US" i="1" dirty="0"/>
          </a:p>
        </p:txBody>
      </p:sp>
      <p:sp>
        <p:nvSpPr>
          <p:cNvPr id="3" name="Content Placeholder 2"/>
          <p:cNvSpPr>
            <a:spLocks noGrp="1"/>
          </p:cNvSpPr>
          <p:nvPr>
            <p:ph idx="1"/>
          </p:nvPr>
        </p:nvSpPr>
        <p:spPr/>
        <p:txBody>
          <a:bodyPr>
            <a:normAutofit/>
          </a:bodyPr>
          <a:lstStyle/>
          <a:p>
            <a:pPr marL="0" indent="0">
              <a:buNone/>
            </a:pPr>
            <a:r>
              <a:rPr lang="en-US" dirty="0" smtClean="0"/>
              <a:t>Click </a:t>
            </a:r>
            <a:r>
              <a:rPr lang="en-US" dirty="0"/>
              <a:t>the link, </a:t>
            </a:r>
            <a:r>
              <a:rPr lang="en-US" dirty="0">
                <a:hlinkClick r:id="rId3"/>
              </a:rPr>
              <a:t>http://</a:t>
            </a:r>
            <a:r>
              <a:rPr lang="en-US" dirty="0" smtClean="0">
                <a:hlinkClick r:id="rId3"/>
              </a:rPr>
              <a:t>padlet.com/dawn_corley/math</a:t>
            </a:r>
            <a:endParaRPr lang="en-US" dirty="0" smtClean="0"/>
          </a:p>
          <a:p>
            <a:pPr marL="0" indent="0">
              <a:buNone/>
            </a:pPr>
            <a:r>
              <a:rPr lang="en-US" dirty="0" smtClean="0"/>
              <a:t>Password: </a:t>
            </a:r>
            <a:r>
              <a:rPr lang="en-US" b="1" u="sng" dirty="0" smtClean="0"/>
              <a:t>math</a:t>
            </a:r>
          </a:p>
          <a:p>
            <a:pPr marL="0" indent="0">
              <a:buNone/>
            </a:pPr>
            <a:endParaRPr lang="en-US" dirty="0" smtClean="0"/>
          </a:p>
          <a:p>
            <a:pPr marL="0" indent="0">
              <a:buNone/>
            </a:pPr>
            <a:r>
              <a:rPr lang="en-US" dirty="0" smtClean="0"/>
              <a:t>Read the problem on the </a:t>
            </a:r>
            <a:r>
              <a:rPr lang="en-US" dirty="0" err="1" smtClean="0"/>
              <a:t>Padlet</a:t>
            </a:r>
            <a:r>
              <a:rPr lang="en-US" dirty="0" smtClean="0"/>
              <a:t> Wall at the link above. In your groups, discuss how you would solve it.  Then write 2 words on the </a:t>
            </a:r>
            <a:r>
              <a:rPr lang="en-US" dirty="0" err="1" smtClean="0"/>
              <a:t>Padlet</a:t>
            </a:r>
            <a:r>
              <a:rPr lang="en-US" dirty="0" smtClean="0"/>
              <a:t> Wall to answer the question below:</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152400"/>
            <a:ext cx="1554486" cy="1166259"/>
          </a:xfrm>
          <a:prstGeom prst="rect">
            <a:avLst/>
          </a:prstGeom>
        </p:spPr>
      </p:pic>
      <p:sp>
        <p:nvSpPr>
          <p:cNvPr id="5" name="TextBox 4"/>
          <p:cNvSpPr txBox="1"/>
          <p:nvPr/>
        </p:nvSpPr>
        <p:spPr>
          <a:xfrm>
            <a:off x="1333500" y="4648200"/>
            <a:ext cx="6477000" cy="101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000" dirty="0">
                <a:latin typeface="Arial Rounded MT Bold" panose="020F0704030504030204" pitchFamily="34" charset="0"/>
                <a:ea typeface="Adobe Gothic Std B" pitchFamily="34" charset="-128"/>
              </a:rPr>
              <a:t>How does this problem demonstrate the new SAT’s emphasis on fluency AND conceptual understanding?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Math</a:t>
            </a:r>
            <a:endParaRPr lang="en-US" dirty="0"/>
          </a:p>
        </p:txBody>
      </p:sp>
      <p:sp>
        <p:nvSpPr>
          <p:cNvPr id="3" name="Content Placeholder 2"/>
          <p:cNvSpPr>
            <a:spLocks noGrp="1"/>
          </p:cNvSpPr>
          <p:nvPr>
            <p:ph idx="1"/>
          </p:nvPr>
        </p:nvSpPr>
        <p:spPr/>
        <p:txBody>
          <a:bodyPr>
            <a:normAutofit/>
          </a:bodyPr>
          <a:lstStyle/>
          <a:p>
            <a:r>
              <a:rPr lang="en-US" dirty="0" smtClean="0"/>
              <a:t>Solution:  ?</a:t>
            </a:r>
          </a:p>
          <a:p>
            <a:r>
              <a:rPr lang="en-US" dirty="0" smtClean="0"/>
              <a:t>Requires students to interpret/decipher an expression/equation that models a real world situation</a:t>
            </a:r>
          </a:p>
          <a:p>
            <a:r>
              <a:rPr lang="en-US" dirty="0" smtClean="0"/>
              <a:t>Students interpret the expression </a:t>
            </a:r>
            <a:r>
              <a:rPr lang="en-US" b="1" i="1" dirty="0" smtClean="0"/>
              <a:t>without a calculator </a:t>
            </a:r>
            <a:r>
              <a:rPr lang="en-US" dirty="0" smtClean="0"/>
              <a:t>in terms of its context</a:t>
            </a:r>
          </a:p>
          <a:p>
            <a:pPr marL="0" indent="0">
              <a:buNone/>
            </a:pPr>
            <a:endParaRPr lang="en-US" dirty="0"/>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4717" y="152400"/>
            <a:ext cx="987766" cy="110603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US" dirty="0" smtClean="0">
                <a:solidFill>
                  <a:schemeClr val="bg1"/>
                </a:solidFill>
              </a:rPr>
              <a:t>Key Change #3: </a:t>
            </a:r>
            <a:br>
              <a:rPr lang="en-US" dirty="0" smtClean="0">
                <a:solidFill>
                  <a:schemeClr val="bg1"/>
                </a:solidFill>
              </a:rPr>
            </a:br>
            <a:r>
              <a:rPr lang="en-US" dirty="0" smtClean="0">
                <a:solidFill>
                  <a:schemeClr val="bg1"/>
                </a:solidFill>
              </a:rPr>
              <a:t>Calculator Use and Scoring</a:t>
            </a:r>
            <a:endParaRPr lang="en-US" dirty="0">
              <a:solidFill>
                <a:schemeClr val="bg1"/>
              </a:solidFill>
            </a:endParaRPr>
          </a:p>
        </p:txBody>
      </p:sp>
      <p:sp>
        <p:nvSpPr>
          <p:cNvPr id="3" name="Content Placeholder 2"/>
          <p:cNvSpPr>
            <a:spLocks noGrp="1"/>
          </p:cNvSpPr>
          <p:nvPr>
            <p:ph idx="1"/>
          </p:nvPr>
        </p:nvSpPr>
        <p:spPr>
          <a:xfrm>
            <a:off x="457200" y="2362200"/>
            <a:ext cx="8229600" cy="3733800"/>
          </a:xfrm>
        </p:spPr>
        <p:txBody>
          <a:bodyPr>
            <a:normAutofit/>
          </a:bodyPr>
          <a:lstStyle/>
          <a:p>
            <a:r>
              <a:rPr lang="en-US" sz="2000" dirty="0" smtClean="0"/>
              <a:t>No-calculator portion </a:t>
            </a:r>
          </a:p>
          <a:p>
            <a:pPr lvl="1"/>
            <a:r>
              <a:rPr lang="en-US" sz="1800" dirty="0" smtClean="0"/>
              <a:t>assess fluencies valued by postsecondary instructors </a:t>
            </a:r>
          </a:p>
          <a:p>
            <a:pPr lvl="1"/>
            <a:r>
              <a:rPr lang="en-US" sz="1800" dirty="0" smtClean="0"/>
              <a:t>conceptual questions for which a calculator will not be helpful</a:t>
            </a:r>
          </a:p>
          <a:p>
            <a:endParaRPr lang="en-US" sz="2000" dirty="0" smtClean="0"/>
          </a:p>
          <a:p>
            <a:r>
              <a:rPr lang="en-US" sz="2000" dirty="0" smtClean="0"/>
              <a:t>Calculator portion </a:t>
            </a:r>
          </a:p>
          <a:p>
            <a:pPr lvl="1"/>
            <a:r>
              <a:rPr lang="en-US" sz="1800" dirty="0" smtClean="0"/>
              <a:t>more complex modeling and reasoning questions to allow students to make computations more efficiently</a:t>
            </a:r>
          </a:p>
          <a:p>
            <a:pPr lvl="1"/>
            <a:r>
              <a:rPr lang="en-US" sz="1800" dirty="0" smtClean="0"/>
              <a:t>questions in which the calculator could be a deterrent to expedience, thus assessing appropriate use of tools</a:t>
            </a:r>
          </a:p>
          <a:p>
            <a:pPr lvl="2"/>
            <a:r>
              <a:rPr lang="en-US" sz="1600" dirty="0" smtClean="0"/>
              <a:t>students who make use of structure or their ability to reason will reach the solution more rapidly than students who get bogged down using a calculator</a:t>
            </a:r>
            <a:endParaRPr lang="en-US" sz="1600" dirty="0"/>
          </a:p>
        </p:txBody>
      </p:sp>
      <p:sp>
        <p:nvSpPr>
          <p:cNvPr id="11" name="TextBox 10"/>
          <p:cNvSpPr txBox="1"/>
          <p:nvPr/>
        </p:nvSpPr>
        <p:spPr>
          <a:xfrm>
            <a:off x="457200" y="1524000"/>
            <a:ext cx="8229600" cy="707886"/>
          </a:xfrm>
          <a:prstGeom prst="rect">
            <a:avLst/>
          </a:prstGeom>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000" dirty="0"/>
              <a:t>Designed to assess students’ understanding of mathematical concepts, rather than their ability to “plug and chug</a:t>
            </a:r>
            <a:r>
              <a:rPr lang="en-US" sz="2000" dirty="0" smtClean="0"/>
              <a:t>”</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30164"/>
            <a:ext cx="944940" cy="941811"/>
          </a:xfrm>
          <a:prstGeom prst="rect">
            <a:avLst/>
          </a:prstGeom>
        </p:spPr>
      </p:pic>
    </p:spTree>
    <p:extLst>
      <p:ext uri="{BB962C8B-B14F-4D97-AF65-F5344CB8AC3E}">
        <p14:creationId xmlns:p14="http://schemas.microsoft.com/office/powerpoint/2010/main" val="3664413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the Facts: Calculator Use and Scoring</a:t>
            </a:r>
            <a:endParaRPr lang="en-US" dirty="0"/>
          </a:p>
        </p:txBody>
      </p:sp>
      <p:sp>
        <p:nvSpPr>
          <p:cNvPr id="3" name="Content Placeholder 2"/>
          <p:cNvSpPr>
            <a:spLocks noGrp="1"/>
          </p:cNvSpPr>
          <p:nvPr>
            <p:ph idx="1"/>
          </p:nvPr>
        </p:nvSpPr>
        <p:spPr/>
        <p:txBody>
          <a:bodyPr/>
          <a:lstStyle/>
          <a:p>
            <a:r>
              <a:rPr lang="en-US" dirty="0" smtClean="0"/>
              <a:t>No Penalty for Wrong Answers </a:t>
            </a:r>
          </a:p>
          <a:p>
            <a:r>
              <a:rPr lang="en-US" dirty="0" smtClean="0"/>
              <a:t>Students will earn: </a:t>
            </a:r>
          </a:p>
          <a:p>
            <a:pPr lvl="1"/>
            <a:r>
              <a:rPr lang="en-US" dirty="0" smtClean="0"/>
              <a:t>One point for each correct answer. </a:t>
            </a:r>
          </a:p>
          <a:p>
            <a:pPr lvl="1"/>
            <a:r>
              <a:rPr lang="en-US" dirty="0" smtClean="0"/>
              <a:t>Zero points for unanswered items. </a:t>
            </a:r>
          </a:p>
          <a:p>
            <a:pPr lvl="1"/>
            <a:r>
              <a:rPr lang="en-US" dirty="0" smtClean="0"/>
              <a:t>Zero points for wrong answers. </a:t>
            </a:r>
          </a:p>
          <a:p>
            <a:r>
              <a:rPr lang="en-US" dirty="0" smtClean="0"/>
              <a:t>200 to 800 for Math; Scale ranging from 400 to 1600</a:t>
            </a:r>
          </a:p>
          <a:p>
            <a:r>
              <a:rPr lang="en-US" dirty="0" smtClean="0"/>
              <a:t>Sub</a:t>
            </a:r>
            <a:r>
              <a:rPr lang="en-US" dirty="0"/>
              <a:t>-</a:t>
            </a:r>
            <a:r>
              <a:rPr lang="en-US" dirty="0" smtClean="0"/>
              <a:t>scores for every test, providing added insight for key stakeholders to interpret scores</a:t>
            </a:r>
          </a:p>
          <a:p>
            <a:r>
              <a:rPr lang="en-US" dirty="0" smtClean="0"/>
              <a:t>More time (+10 min), 3 more items (57 items)</a:t>
            </a:r>
          </a:p>
        </p:txBody>
      </p:sp>
    </p:spTree>
    <p:extLst>
      <p:ext uri="{BB962C8B-B14F-4D97-AF65-F5344CB8AC3E}">
        <p14:creationId xmlns:p14="http://schemas.microsoft.com/office/powerpoint/2010/main" val="1838609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534400" cy="1938992"/>
          </a:xfrm>
          <a:prstGeom prst="rect">
            <a:avLst/>
          </a:prstGeom>
          <a:solidFill>
            <a:schemeClr val="bg1"/>
          </a:solidFill>
          <a:ln>
            <a:noFill/>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000" dirty="0" smtClean="0">
                <a:solidFill>
                  <a:schemeClr val="tx2"/>
                </a:solidFill>
                <a:effectLst>
                  <a:outerShdw blurRad="38100" dist="38100" dir="2700000" algn="tl">
                    <a:srgbClr val="000000">
                      <a:alpha val="43137"/>
                    </a:srgbClr>
                  </a:outerShdw>
                </a:effectLst>
                <a:latin typeface="Adobe Gothic Std B" pitchFamily="34" charset="-128"/>
                <a:ea typeface="Adobe Gothic Std B" pitchFamily="34" charset="-128"/>
              </a:rPr>
              <a:t>The Impact of </a:t>
            </a:r>
          </a:p>
          <a:p>
            <a:pPr algn="ctr"/>
            <a:r>
              <a:rPr lang="en-US" sz="4000" dirty="0" smtClean="0">
                <a:solidFill>
                  <a:schemeClr val="tx2"/>
                </a:solidFill>
                <a:effectLst>
                  <a:outerShdw blurRad="38100" dist="38100" dir="2700000" algn="tl">
                    <a:srgbClr val="000000">
                      <a:alpha val="43137"/>
                    </a:srgbClr>
                  </a:outerShdw>
                </a:effectLst>
                <a:latin typeface="Adobe Gothic Std B" pitchFamily="34" charset="-128"/>
                <a:ea typeface="Adobe Gothic Std B" pitchFamily="34" charset="-128"/>
              </a:rPr>
              <a:t>Math SAT Changes on</a:t>
            </a:r>
            <a:r>
              <a:rPr lang="en-US" sz="4000" dirty="0">
                <a:solidFill>
                  <a:schemeClr val="tx2"/>
                </a:solidFill>
                <a:effectLst>
                  <a:outerShdw blurRad="38100" dist="38100" dir="2700000" algn="tl">
                    <a:srgbClr val="000000">
                      <a:alpha val="43137"/>
                    </a:srgbClr>
                  </a:outerShdw>
                </a:effectLst>
                <a:latin typeface="Adobe Gothic Std B" pitchFamily="34" charset="-128"/>
                <a:ea typeface="Adobe Gothic Std B" pitchFamily="34" charset="-128"/>
              </a:rPr>
              <a:t> </a:t>
            </a:r>
            <a:endParaRPr lang="en-US" sz="4000" dirty="0" smtClean="0">
              <a:solidFill>
                <a:schemeClr val="tx2"/>
              </a:solidFill>
              <a:effectLst>
                <a:outerShdw blurRad="38100" dist="38100" dir="2700000" algn="tl">
                  <a:srgbClr val="000000">
                    <a:alpha val="43137"/>
                  </a:srgbClr>
                </a:outerShdw>
              </a:effectLst>
              <a:latin typeface="Adobe Gothic Std B" pitchFamily="34" charset="-128"/>
              <a:ea typeface="Adobe Gothic Std B" pitchFamily="34" charset="-128"/>
            </a:endParaRPr>
          </a:p>
          <a:p>
            <a:pPr algn="ctr"/>
            <a:r>
              <a:rPr lang="en-US" sz="4000" dirty="0" smtClean="0">
                <a:solidFill>
                  <a:schemeClr val="tx2"/>
                </a:solidFill>
                <a:effectLst>
                  <a:outerShdw blurRad="38100" dist="38100" dir="2700000" algn="tl">
                    <a:srgbClr val="000000">
                      <a:alpha val="43137"/>
                    </a:srgbClr>
                  </a:outerShdw>
                </a:effectLst>
                <a:latin typeface="Adobe Gothic Std B" pitchFamily="34" charset="-128"/>
                <a:ea typeface="Adobe Gothic Std B" pitchFamily="34" charset="-128"/>
              </a:rPr>
              <a:t>Classroom Instruction</a:t>
            </a:r>
            <a:endParaRPr lang="en-US" sz="4000" dirty="0">
              <a:solidFill>
                <a:schemeClr val="tx2"/>
              </a:solidFill>
              <a:effectLst>
                <a:outerShdw blurRad="38100" dist="38100" dir="2700000" algn="tl">
                  <a:srgbClr val="000000">
                    <a:alpha val="43137"/>
                  </a:srgbClr>
                </a:outerShdw>
              </a:effectLst>
              <a:latin typeface="Adobe Gothic Std B" pitchFamily="34" charset="-128"/>
              <a:ea typeface="Adobe Gothic Std B" pitchFamily="34" charset="-12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334768"/>
            <a:ext cx="6096000" cy="4066032"/>
          </a:xfrm>
          <a:prstGeom prst="rect">
            <a:avLst/>
          </a:prstGeom>
          <a:ln>
            <a:noFill/>
          </a:ln>
          <a:effectLst>
            <a:softEdge rad="112500"/>
          </a:effectLst>
        </p:spPr>
      </p:pic>
    </p:spTree>
    <p:extLst>
      <p:ext uri="{BB962C8B-B14F-4D97-AF65-F5344CB8AC3E}">
        <p14:creationId xmlns:p14="http://schemas.microsoft.com/office/powerpoint/2010/main" val="71887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 changes in the SAT impact mathematics practices in the classroom?</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39876685"/>
              </p:ext>
            </p:extLst>
          </p:nvPr>
        </p:nvGraphicFramePr>
        <p:xfrm>
          <a:off x="685800" y="1676400"/>
          <a:ext cx="7772400" cy="4343398"/>
        </p:xfrm>
        <a:graphic>
          <a:graphicData uri="http://schemas.openxmlformats.org/drawingml/2006/table">
            <a:tbl>
              <a:tblPr firstRow="1" bandRow="1">
                <a:tableStyleId>{B301B821-A1FF-4177-AEE7-76D212191A09}</a:tableStyleId>
              </a:tblPr>
              <a:tblGrid>
                <a:gridCol w="1906438"/>
                <a:gridCol w="3275162"/>
                <a:gridCol w="2590800"/>
              </a:tblGrid>
              <a:tr h="408593">
                <a:tc>
                  <a:txBody>
                    <a:bodyPr/>
                    <a:lstStyle/>
                    <a:p>
                      <a:pPr algn="ctr"/>
                      <a:r>
                        <a:rPr lang="en-US" sz="1600" dirty="0" smtClean="0"/>
                        <a:t>Time</a:t>
                      </a:r>
                      <a:endParaRPr lang="en-US" sz="1600" b="1" dirty="0"/>
                    </a:p>
                  </a:txBody>
                  <a:tcPr anchor="ctr"/>
                </a:tc>
                <a:tc>
                  <a:txBody>
                    <a:bodyPr/>
                    <a:lstStyle/>
                    <a:p>
                      <a:pPr algn="ctr"/>
                      <a:r>
                        <a:rPr lang="en-US" sz="1600" dirty="0" smtClean="0"/>
                        <a:t>Instructions</a:t>
                      </a:r>
                      <a:endParaRPr lang="en-US" sz="1600" dirty="0"/>
                    </a:p>
                  </a:txBody>
                  <a:tcPr/>
                </a:tc>
                <a:tc>
                  <a:txBody>
                    <a:bodyPr/>
                    <a:lstStyle/>
                    <a:p>
                      <a:pPr algn="ctr"/>
                      <a:r>
                        <a:rPr lang="en-US" sz="1600" dirty="0" smtClean="0"/>
                        <a:t>Resources Needed</a:t>
                      </a:r>
                      <a:endParaRPr lang="en-US" sz="1600" dirty="0"/>
                    </a:p>
                  </a:txBody>
                  <a:tcPr/>
                </a:tc>
              </a:tr>
              <a:tr h="1175404">
                <a:tc>
                  <a:txBody>
                    <a:bodyPr/>
                    <a:lstStyle/>
                    <a:p>
                      <a:pPr algn="ctr"/>
                      <a:r>
                        <a:rPr lang="en-US" sz="1600" dirty="0" smtClean="0"/>
                        <a:t>3 minutes</a:t>
                      </a:r>
                      <a:endParaRPr lang="en-US" sz="1600" b="1" dirty="0"/>
                    </a:p>
                  </a:txBody>
                  <a:tcPr anchor="ctr"/>
                </a:tc>
                <a:tc>
                  <a:txBody>
                    <a:bodyPr/>
                    <a:lstStyle/>
                    <a:p>
                      <a:r>
                        <a:rPr lang="en-US" sz="1600" dirty="0" smtClean="0"/>
                        <a:t>Read the “Introduction and Background..” BEFORE watching</a:t>
                      </a:r>
                      <a:r>
                        <a:rPr lang="en-US" sz="1600" baseline="0" dirty="0" smtClean="0"/>
                        <a:t> the video.</a:t>
                      </a:r>
                      <a:endParaRPr lang="en-US" sz="1600" dirty="0"/>
                    </a:p>
                  </a:txBody>
                  <a:tcPr anchor="ctr"/>
                </a:tc>
                <a:tc>
                  <a:txBody>
                    <a:bodyPr/>
                    <a:lstStyle/>
                    <a:p>
                      <a:r>
                        <a:rPr lang="en-US" sz="1600" dirty="0" smtClean="0"/>
                        <a:t>Handout 1</a:t>
                      </a:r>
                      <a:endParaRPr lang="en-US" sz="1600" dirty="0"/>
                    </a:p>
                  </a:txBody>
                  <a:tcPr anchor="ctr"/>
                </a:tc>
              </a:tr>
              <a:tr h="1175404">
                <a:tc>
                  <a:txBody>
                    <a:bodyPr/>
                    <a:lstStyle/>
                    <a:p>
                      <a:pPr algn="ctr"/>
                      <a:r>
                        <a:rPr lang="en-US" sz="1600" dirty="0" smtClean="0"/>
                        <a:t>7 minutes</a:t>
                      </a:r>
                      <a:endParaRPr lang="en-US" sz="1600" b="1" dirty="0"/>
                    </a:p>
                  </a:txBody>
                  <a:tcPr anchor="ctr"/>
                </a:tc>
                <a:tc>
                  <a:txBody>
                    <a:bodyPr/>
                    <a:lstStyle/>
                    <a:p>
                      <a:r>
                        <a:rPr lang="en-US" sz="1600" dirty="0" smtClean="0"/>
                        <a:t>View the video.  Complete the “Features of the Redesigned SAT Mathematics Test” template</a:t>
                      </a:r>
                      <a:r>
                        <a:rPr lang="en-US" sz="1600" baseline="0" dirty="0" smtClean="0"/>
                        <a:t> while viewing.</a:t>
                      </a:r>
                      <a:endParaRPr lang="en-US" sz="1600" dirty="0"/>
                    </a:p>
                  </a:txBody>
                  <a:tcPr anchor="ctr"/>
                </a:tc>
                <a:tc>
                  <a:txBody>
                    <a:bodyPr/>
                    <a:lstStyle/>
                    <a:p>
                      <a:r>
                        <a:rPr lang="en-US" sz="1600" dirty="0" smtClean="0"/>
                        <a:t>Video URL</a:t>
                      </a:r>
                    </a:p>
                    <a:p>
                      <a:endParaRPr lang="en-US" sz="1600" dirty="0" smtClean="0"/>
                    </a:p>
                    <a:p>
                      <a:endParaRPr lang="en-US" sz="1600" dirty="0" smtClean="0"/>
                    </a:p>
                    <a:p>
                      <a:r>
                        <a:rPr lang="en-US" sz="1600" dirty="0" smtClean="0"/>
                        <a:t>Handout 2</a:t>
                      </a:r>
                      <a:endParaRPr lang="en-US" sz="1600" dirty="0"/>
                    </a:p>
                  </a:txBody>
                  <a:tcPr anchor="ctr"/>
                </a:tc>
              </a:tr>
              <a:tr h="1175404">
                <a:tc>
                  <a:txBody>
                    <a:bodyPr/>
                    <a:lstStyle/>
                    <a:p>
                      <a:pPr algn="ctr"/>
                      <a:r>
                        <a:rPr lang="en-US" sz="1600" dirty="0" smtClean="0"/>
                        <a:t>10 minutes</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Discuss</a:t>
                      </a:r>
                      <a:r>
                        <a:rPr lang="en-US" sz="1600" baseline="0" dirty="0" smtClean="0"/>
                        <a:t> the question: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(in pairs, then in whole group)</a:t>
                      </a:r>
                      <a:endParaRPr lang="en-US" sz="1600" dirty="0" smtClean="0"/>
                    </a:p>
                    <a:p>
                      <a:endParaRPr lang="en-US" sz="1600" dirty="0"/>
                    </a:p>
                  </a:txBody>
                  <a:tcPr/>
                </a:tc>
                <a:tc>
                  <a:txBody>
                    <a:bodyPr/>
                    <a:lstStyle/>
                    <a:p>
                      <a:r>
                        <a:rPr lang="en-US" sz="1600" dirty="0" smtClean="0"/>
                        <a:t>What evidence do you see in the “DVD Plan” lesson of the new SAT features shared today?</a:t>
                      </a:r>
                      <a:endParaRPr lang="en-US" sz="1600" dirty="0"/>
                    </a:p>
                  </a:txBody>
                  <a:tcPr anchor="ctr"/>
                </a:tc>
              </a:tr>
              <a:tr h="408593">
                <a:tc>
                  <a:txBody>
                    <a:bodyPr/>
                    <a:lstStyle/>
                    <a:p>
                      <a:pPr algn="ctr"/>
                      <a:r>
                        <a:rPr lang="en-US" sz="1600" b="1" dirty="0" smtClean="0"/>
                        <a:t>20 minutes Total</a:t>
                      </a:r>
                      <a:endParaRPr lang="en-US" sz="1600" b="1" dirty="0"/>
                    </a:p>
                  </a:txBody>
                  <a:tcPr anchor="ctr">
                    <a:solidFill>
                      <a:srgbClr val="CDEEFF"/>
                    </a:solidFill>
                  </a:tcPr>
                </a:tc>
                <a:tc>
                  <a:txBody>
                    <a:bodyPr/>
                    <a:lstStyle/>
                    <a:p>
                      <a:endParaRPr lang="en-US" sz="1600" b="1" dirty="0"/>
                    </a:p>
                  </a:txBody>
                  <a:tcPr>
                    <a:solidFill>
                      <a:srgbClr val="CDEEFF"/>
                    </a:solidFill>
                  </a:tcPr>
                </a:tc>
                <a:tc>
                  <a:txBody>
                    <a:bodyPr/>
                    <a:lstStyle/>
                    <a:p>
                      <a:endParaRPr lang="en-US" sz="1600" b="1" dirty="0"/>
                    </a:p>
                  </a:txBody>
                  <a:tcPr>
                    <a:solidFill>
                      <a:srgbClr val="CDEEFF"/>
                    </a:solidFill>
                  </a:tcPr>
                </a:tc>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5029200"/>
            <a:ext cx="1532890" cy="838200"/>
          </a:xfrm>
          <a:prstGeom prst="rect">
            <a:avLst/>
          </a:prstGeom>
        </p:spPr>
      </p:pic>
      <p:sp>
        <p:nvSpPr>
          <p:cNvPr id="14" name="Right Arrow 13"/>
          <p:cNvSpPr/>
          <p:nvPr/>
        </p:nvSpPr>
        <p:spPr>
          <a:xfrm>
            <a:off x="4572000" y="4438650"/>
            <a:ext cx="12954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48000" y="1763268"/>
            <a:ext cx="5562600" cy="4422267"/>
          </a:xfrm>
          <a:prstGeom prst="rect">
            <a:avLst/>
          </a:prstGeom>
        </p:spPr>
      </p:pic>
      <p:sp>
        <p:nvSpPr>
          <p:cNvPr id="2" name="Title 1"/>
          <p:cNvSpPr>
            <a:spLocks noGrp="1"/>
          </p:cNvSpPr>
          <p:nvPr>
            <p:ph type="title"/>
          </p:nvPr>
        </p:nvSpPr>
        <p:spPr/>
        <p:txBody>
          <a:bodyPr/>
          <a:lstStyle/>
          <a:p>
            <a:r>
              <a:rPr lang="en-US" dirty="0" smtClean="0"/>
              <a:t>Learner Outcomes</a:t>
            </a:r>
            <a:endParaRPr lang="en-US" dirty="0"/>
          </a:p>
        </p:txBody>
      </p:sp>
      <p:sp>
        <p:nvSpPr>
          <p:cNvPr id="3" name="Content Placeholder 2"/>
          <p:cNvSpPr>
            <a:spLocks noGrp="1"/>
          </p:cNvSpPr>
          <p:nvPr>
            <p:ph idx="1"/>
          </p:nvPr>
        </p:nvSpPr>
        <p:spPr>
          <a:xfrm>
            <a:off x="457200" y="1600200"/>
            <a:ext cx="4953000" cy="4525963"/>
          </a:xfrm>
        </p:spPr>
        <p:txBody>
          <a:bodyPr>
            <a:normAutofit/>
          </a:bodyPr>
          <a:lstStyle/>
          <a:p>
            <a:pPr marL="0" indent="0">
              <a:buNone/>
            </a:pPr>
            <a:r>
              <a:rPr lang="en-US" sz="2200" dirty="0" smtClean="0"/>
              <a:t>By the end of this webinar, we will have:</a:t>
            </a:r>
          </a:p>
          <a:p>
            <a:pPr marL="0" indent="0">
              <a:buNone/>
            </a:pPr>
            <a:endParaRPr lang="en-US" sz="1400" dirty="0" smtClean="0"/>
          </a:p>
          <a:p>
            <a:pPr marL="400050">
              <a:buFont typeface="Wingdings" panose="05000000000000000000" pitchFamily="2" charset="2"/>
              <a:buChar char="ü"/>
            </a:pPr>
            <a:r>
              <a:rPr lang="en-US" sz="2200" dirty="0" smtClean="0"/>
              <a:t>Learned about the changes in mathematics planned for the SAT</a:t>
            </a:r>
          </a:p>
          <a:p>
            <a:pPr marL="400050">
              <a:buFont typeface="Wingdings" panose="05000000000000000000" pitchFamily="2" charset="2"/>
              <a:buChar char="ü"/>
            </a:pPr>
            <a:r>
              <a:rPr lang="en-US" sz="2200" dirty="0" smtClean="0"/>
              <a:t>Examined College Board test specifications to analyze how to add rigor to teacher-written assessments</a:t>
            </a:r>
          </a:p>
          <a:p>
            <a:pPr marL="400050">
              <a:buFont typeface="Wingdings" panose="05000000000000000000" pitchFamily="2" charset="2"/>
              <a:buChar char="ü"/>
            </a:pPr>
            <a:r>
              <a:rPr lang="en-US" sz="2200" dirty="0" smtClean="0"/>
              <a:t>Learned about math instructional practices that support increased student achievement</a:t>
            </a:r>
          </a:p>
          <a:p>
            <a:pPr lvl="1"/>
            <a:endParaRPr lang="en-US" dirty="0"/>
          </a:p>
        </p:txBody>
      </p:sp>
    </p:spTree>
    <p:extLst>
      <p:ext uri="{BB962C8B-B14F-4D97-AF65-F5344CB8AC3E}">
        <p14:creationId xmlns:p14="http://schemas.microsoft.com/office/powerpoint/2010/main" val="2310751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Rigor in the</a:t>
            </a:r>
            <a:r>
              <a:rPr lang="en-US" dirty="0" smtClean="0">
                <a:solidFill>
                  <a:schemeClr val="tx1"/>
                </a:solidFill>
              </a:rPr>
              <a:t> </a:t>
            </a:r>
            <a:r>
              <a:rPr lang="en-US" dirty="0" smtClean="0"/>
              <a:t>SAT</a:t>
            </a:r>
            <a:endParaRPr lang="en-US" dirty="0"/>
          </a:p>
        </p:txBody>
      </p:sp>
      <p:sp>
        <p:nvSpPr>
          <p:cNvPr id="3" name="Content Placeholder 2"/>
          <p:cNvSpPr>
            <a:spLocks noGrp="1"/>
          </p:cNvSpPr>
          <p:nvPr>
            <p:ph idx="1"/>
          </p:nvPr>
        </p:nvSpPr>
        <p:spPr>
          <a:xfrm>
            <a:off x="457200" y="2438400"/>
            <a:ext cx="8229600" cy="3687763"/>
          </a:xfrm>
        </p:spPr>
        <p:txBody>
          <a:bodyPr/>
          <a:lstStyle/>
          <a:p>
            <a:r>
              <a:rPr lang="en-US" dirty="0" smtClean="0"/>
              <a:t>Problem solving requires students to make sense of problems and persevere to solve them, a skill highly rated by postsecondary instructors (Conley et al., Reaching the Goal, 2011). </a:t>
            </a:r>
          </a:p>
          <a:p>
            <a:r>
              <a:rPr lang="en-US" dirty="0" smtClean="0"/>
              <a:t>Modeling stresses applications characteristic of the entire postsecondary curriculum. </a:t>
            </a:r>
          </a:p>
        </p:txBody>
      </p:sp>
      <p:sp>
        <p:nvSpPr>
          <p:cNvPr id="4" name="TextBox 3"/>
          <p:cNvSpPr txBox="1"/>
          <p:nvPr/>
        </p:nvSpPr>
        <p:spPr>
          <a:xfrm>
            <a:off x="457200" y="1531203"/>
            <a:ext cx="8229600" cy="830997"/>
          </a:xfrm>
          <a:prstGeom prst="rect">
            <a:avLst/>
          </a:prstGeom>
          <a:solidFill>
            <a:schemeClr val="accent3"/>
          </a:solidFill>
          <a:ln w="19050">
            <a:solidFill>
              <a:schemeClr val="accent3">
                <a:lumMod val="75000"/>
              </a:schemeClr>
            </a:solidFill>
          </a:ln>
        </p:spPr>
        <p:txBody>
          <a:bodyPr wrap="square" rtlCol="0">
            <a:spAutoFit/>
          </a:bodyPr>
          <a:lstStyle/>
          <a:p>
            <a:pPr algn="ctr"/>
            <a:r>
              <a:rPr lang="en-US" sz="2400" dirty="0">
                <a:solidFill>
                  <a:schemeClr val="bg1"/>
                </a:solidFill>
                <a:ea typeface="Adobe Gothic Std B" pitchFamily="34" charset="-128"/>
                <a:cs typeface="Aharoni" panose="02010803020104030203" pitchFamily="2" charset="-79"/>
              </a:rPr>
              <a:t>SAT tasks cover all mathematical </a:t>
            </a:r>
            <a:r>
              <a:rPr lang="en-US" sz="2400" dirty="0" smtClean="0">
                <a:solidFill>
                  <a:schemeClr val="bg1"/>
                </a:solidFill>
                <a:ea typeface="Adobe Gothic Std B" pitchFamily="34" charset="-128"/>
                <a:cs typeface="Aharoni" panose="02010803020104030203" pitchFamily="2" charset="-79"/>
              </a:rPr>
              <a:t>practices included in the</a:t>
            </a:r>
          </a:p>
          <a:p>
            <a:pPr algn="ctr"/>
            <a:r>
              <a:rPr lang="en-US" sz="2400" dirty="0" smtClean="0">
                <a:solidFill>
                  <a:schemeClr val="bg1"/>
                </a:solidFill>
                <a:ea typeface="Adobe Gothic Std B" pitchFamily="34" charset="-128"/>
                <a:cs typeface="Aharoni" panose="02010803020104030203" pitchFamily="2" charset="-79"/>
              </a:rPr>
              <a:t>Common </a:t>
            </a:r>
            <a:r>
              <a:rPr lang="en-US" sz="2400" dirty="0">
                <a:solidFill>
                  <a:schemeClr val="bg1"/>
                </a:solidFill>
                <a:ea typeface="Adobe Gothic Std B" pitchFamily="34" charset="-128"/>
                <a:cs typeface="Aharoni" panose="02010803020104030203" pitchFamily="2" charset="-79"/>
              </a:rPr>
              <a:t>Core Standards for Mathematical </a:t>
            </a:r>
            <a:r>
              <a:rPr lang="en-US" sz="2400" dirty="0" smtClean="0">
                <a:solidFill>
                  <a:schemeClr val="bg1"/>
                </a:solidFill>
                <a:ea typeface="Adobe Gothic Std B" pitchFamily="34" charset="-128"/>
                <a:cs typeface="Aharoni" panose="02010803020104030203" pitchFamily="2" charset="-79"/>
              </a:rPr>
              <a:t>Practice.</a:t>
            </a:r>
            <a:endParaRPr lang="en-US" sz="2400" dirty="0">
              <a:solidFill>
                <a:schemeClr val="bg1"/>
              </a:solidFill>
              <a:ea typeface="Adobe Gothic Std B" pitchFamily="34" charset="-128"/>
              <a:cs typeface="Aharoni" panose="02010803020104030203" pitchFamily="2" charset="-79"/>
            </a:endParaRPr>
          </a:p>
        </p:txBody>
      </p:sp>
    </p:spTree>
    <p:extLst>
      <p:ext uri="{BB962C8B-B14F-4D97-AF65-F5344CB8AC3E}">
        <p14:creationId xmlns:p14="http://schemas.microsoft.com/office/powerpoint/2010/main" val="2120293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Rigor in the SAT (Continued)</a:t>
            </a:r>
            <a:endParaRPr lang="en-US" dirty="0"/>
          </a:p>
        </p:txBody>
      </p:sp>
      <p:sp>
        <p:nvSpPr>
          <p:cNvPr id="3" name="Content Placeholder 2"/>
          <p:cNvSpPr>
            <a:spLocks noGrp="1"/>
          </p:cNvSpPr>
          <p:nvPr>
            <p:ph idx="1"/>
          </p:nvPr>
        </p:nvSpPr>
        <p:spPr>
          <a:xfrm>
            <a:off x="457200" y="1600200"/>
            <a:ext cx="4114800" cy="4525963"/>
          </a:xfrm>
        </p:spPr>
        <p:txBody>
          <a:bodyPr>
            <a:normAutofit/>
          </a:bodyPr>
          <a:lstStyle/>
          <a:p>
            <a:r>
              <a:rPr lang="en-US" sz="2300" dirty="0" smtClean="0"/>
              <a:t>Students will be asked throughout high school, college, and in their careers to make choices about which tools to use to solve problems. </a:t>
            </a:r>
          </a:p>
          <a:p>
            <a:r>
              <a:rPr lang="en-US" sz="2300" dirty="0" smtClean="0"/>
              <a:t>Mathematical structure is fundamental to algebra and to other more advanced mathematics.</a:t>
            </a:r>
            <a:endParaRPr lang="en-US" sz="23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835497"/>
            <a:ext cx="3800856" cy="4322987"/>
          </a:xfrm>
          <a:prstGeom prst="rect">
            <a:avLst/>
          </a:prstGeom>
          <a:ln>
            <a:noFill/>
          </a:ln>
          <a:effectLst>
            <a:softEdge rad="112500"/>
          </a:effectLst>
        </p:spPr>
      </p:pic>
    </p:spTree>
    <p:extLst>
      <p:ext uri="{BB962C8B-B14F-4D97-AF65-F5344CB8AC3E}">
        <p14:creationId xmlns:p14="http://schemas.microsoft.com/office/powerpoint/2010/main" val="224119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496" y="1511804"/>
            <a:ext cx="4191009" cy="38343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p:cNvSpPr txBox="1"/>
          <p:nvPr/>
        </p:nvSpPr>
        <p:spPr>
          <a:xfrm>
            <a:off x="0" y="0"/>
            <a:ext cx="9143999" cy="1097280"/>
          </a:xfrm>
          <a:prstGeom prst="rect">
            <a:avLst/>
          </a:prstGeom>
          <a:solidFill>
            <a:schemeClr val="bg1">
              <a:alpha val="60000"/>
            </a:schemeClr>
          </a:solidFill>
          <a:ln>
            <a:solidFill>
              <a:schemeClr val="accent1">
                <a:lumMod val="20000"/>
                <a:lumOff val="80000"/>
              </a:schemeClr>
            </a:solidFill>
          </a:ln>
        </p:spPr>
        <p:txBody>
          <a:bodyPr wrap="square" rtlCol="0">
            <a:spAutoFit/>
          </a:bodyPr>
          <a:lstStyle/>
          <a:p>
            <a:pPr algn="ctr">
              <a:lnSpc>
                <a:spcPct val="150000"/>
              </a:lnSpc>
            </a:pPr>
            <a:r>
              <a:rPr lang="en-US" sz="3600" dirty="0" smtClean="0">
                <a:solidFill>
                  <a:schemeClr val="tx2"/>
                </a:solidFill>
                <a:effectLst>
                  <a:outerShdw blurRad="38100" dist="38100" dir="2700000" algn="tl">
                    <a:srgbClr val="000000">
                      <a:alpha val="43137"/>
                    </a:srgbClr>
                  </a:outerShdw>
                </a:effectLst>
                <a:latin typeface="Adobe Gothic Std B" pitchFamily="34" charset="-128"/>
                <a:ea typeface="Adobe Gothic Std B" pitchFamily="34" charset="-128"/>
                <a:cs typeface="Aharoni" panose="02010803020104030203" pitchFamily="2" charset="-79"/>
              </a:rPr>
              <a:t>Does anyone have any questions?</a:t>
            </a:r>
            <a:endParaRPr lang="en-US" sz="3600" dirty="0">
              <a:solidFill>
                <a:schemeClr val="tx2"/>
              </a:solidFill>
              <a:effectLst>
                <a:outerShdw blurRad="38100" dist="38100" dir="2700000" algn="tl">
                  <a:srgbClr val="000000">
                    <a:alpha val="43137"/>
                  </a:srgbClr>
                </a:outerShdw>
              </a:effectLst>
              <a:latin typeface="Adobe Gothic Std B" pitchFamily="34" charset="-128"/>
              <a:ea typeface="Adobe Gothic Std B" pitchFamily="34" charset="-128"/>
              <a:cs typeface="Aharoni" panose="02010803020104030203" pitchFamily="2" charset="-79"/>
            </a:endParaRPr>
          </a:p>
        </p:txBody>
      </p:sp>
    </p:spTree>
    <p:extLst>
      <p:ext uri="{BB962C8B-B14F-4D97-AF65-F5344CB8AC3E}">
        <p14:creationId xmlns:p14="http://schemas.microsoft.com/office/powerpoint/2010/main" val="1320723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Collaborative Work</a:t>
            </a:r>
            <a:endParaRPr lang="en-US" dirty="0"/>
          </a:p>
        </p:txBody>
      </p:sp>
      <p:graphicFrame>
        <p:nvGraphicFramePr>
          <p:cNvPr id="8" name="Content Placeholder 8"/>
          <p:cNvGraphicFramePr>
            <a:graphicFrameLocks noGrp="1"/>
          </p:cNvGraphicFramePr>
          <p:nvPr>
            <p:ph idx="1"/>
            <p:extLst>
              <p:ext uri="{D42A27DB-BD31-4B8C-83A1-F6EECF244321}">
                <p14:modId xmlns:p14="http://schemas.microsoft.com/office/powerpoint/2010/main" val="3461358534"/>
              </p:ext>
            </p:extLst>
          </p:nvPr>
        </p:nvGraphicFramePr>
        <p:xfrm>
          <a:off x="723900" y="2590801"/>
          <a:ext cx="7696200" cy="3047999"/>
        </p:xfrm>
        <a:graphic>
          <a:graphicData uri="http://schemas.openxmlformats.org/drawingml/2006/table">
            <a:tbl>
              <a:tblPr firstRow="1" bandRow="1">
                <a:tableStyleId>{B301B821-A1FF-4177-AEE7-76D212191A09}</a:tableStyleId>
              </a:tblPr>
              <a:tblGrid>
                <a:gridCol w="5753100"/>
                <a:gridCol w="1943100"/>
              </a:tblGrid>
              <a:tr h="372533">
                <a:tc>
                  <a:txBody>
                    <a:bodyPr/>
                    <a:lstStyle/>
                    <a:p>
                      <a:pPr algn="ctr"/>
                      <a:r>
                        <a:rPr lang="en-US" sz="1600" dirty="0" smtClean="0"/>
                        <a:t>Instructions</a:t>
                      </a:r>
                      <a:endParaRPr lang="en-US" sz="1600" dirty="0"/>
                    </a:p>
                  </a:txBody>
                  <a:tcPr/>
                </a:tc>
                <a:tc>
                  <a:txBody>
                    <a:bodyPr/>
                    <a:lstStyle/>
                    <a:p>
                      <a:pPr algn="ctr"/>
                      <a:r>
                        <a:rPr lang="en-US" sz="1600" dirty="0" smtClean="0"/>
                        <a:t>Resources</a:t>
                      </a:r>
                      <a:endParaRPr lang="en-US" sz="1600" dirty="0"/>
                    </a:p>
                  </a:txBody>
                  <a:tcPr anchor="ctr"/>
                </a:tc>
              </a:tr>
              <a:tr h="914400">
                <a:tc>
                  <a:txBody>
                    <a:bodyPr/>
                    <a:lstStyle/>
                    <a:p>
                      <a:r>
                        <a:rPr lang="en-US" sz="1600" dirty="0" smtClean="0"/>
                        <a:t>Use Handout 3,</a:t>
                      </a:r>
                      <a:r>
                        <a:rPr lang="en-US" sz="1600" baseline="0" dirty="0" smtClean="0"/>
                        <a:t> </a:t>
                      </a:r>
                      <a:r>
                        <a:rPr lang="en-US" sz="1600" dirty="0" smtClean="0"/>
                        <a:t>“Test Specifications for the Redesigned SAT Exploration Guide” to investigate further the changes in the SAT.</a:t>
                      </a:r>
                      <a:endParaRPr lang="en-US" sz="1600" dirty="0"/>
                    </a:p>
                  </a:txBody>
                  <a:tcPr anchor="ctr"/>
                </a:tc>
                <a:tc>
                  <a:txBody>
                    <a:bodyPr/>
                    <a:lstStyle/>
                    <a:p>
                      <a:pPr algn="ctr"/>
                      <a:r>
                        <a:rPr lang="en-US" sz="1600" dirty="0" smtClean="0"/>
                        <a:t>Handout 3</a:t>
                      </a:r>
                      <a:endParaRPr lang="en-US" sz="1600" dirty="0"/>
                    </a:p>
                  </a:txBody>
                  <a:tcPr anchor="ctr"/>
                </a:tc>
              </a:tr>
              <a:tr h="643467">
                <a:tc>
                  <a:txBody>
                    <a:bodyPr/>
                    <a:lstStyle/>
                    <a:p>
                      <a:r>
                        <a:rPr lang="en-US" sz="1600" dirty="0" smtClean="0"/>
                        <a:t>Jigsaw the material in the </a:t>
                      </a:r>
                      <a:r>
                        <a:rPr lang="en-US" sz="1600" u="sng" dirty="0" smtClean="0"/>
                        <a:t>Test Specifications for the Redesigned SAT</a:t>
                      </a:r>
                      <a:r>
                        <a:rPr lang="en-US" sz="1600" u="none" baseline="0" dirty="0" smtClean="0"/>
                        <a:t> b</a:t>
                      </a:r>
                      <a:r>
                        <a:rPr lang="en-US" sz="1600" dirty="0" smtClean="0"/>
                        <a:t>ooklet.</a:t>
                      </a:r>
                      <a:endParaRPr lang="en-US" sz="1600" dirty="0"/>
                    </a:p>
                  </a:txBody>
                  <a:tcPr anchor="ctr"/>
                </a:tc>
                <a:tc>
                  <a:txBody>
                    <a:bodyPr/>
                    <a:lstStyle/>
                    <a:p>
                      <a:pPr algn="ctr"/>
                      <a:r>
                        <a:rPr lang="en-US" sz="1600" dirty="0" smtClean="0"/>
                        <a:t>SAT Booklet</a:t>
                      </a:r>
                      <a:endParaRPr lang="en-US" sz="1600" dirty="0"/>
                    </a:p>
                  </a:txBody>
                  <a:tcPr anchor="ctr"/>
                </a:tc>
              </a:tr>
              <a:tr h="372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Share out as a group.</a:t>
                      </a:r>
                      <a:endParaRPr lang="en-US" sz="1600" dirty="0"/>
                    </a:p>
                  </a:txBody>
                  <a:tcPr/>
                </a:tc>
                <a:tc>
                  <a:txBody>
                    <a:bodyPr/>
                    <a:lstStyle/>
                    <a:p>
                      <a:pPr algn="ctr"/>
                      <a:r>
                        <a:rPr lang="en-US" sz="1600" dirty="0" smtClean="0"/>
                        <a:t>Each other!</a:t>
                      </a:r>
                      <a:endParaRPr lang="en-US" sz="1600" dirty="0"/>
                    </a:p>
                  </a:txBody>
                  <a:tcPr anchor="ctr"/>
                </a:tc>
              </a:tr>
              <a:tr h="372533">
                <a:tc gridSpan="2">
                  <a:txBody>
                    <a:bodyPr/>
                    <a:lstStyle/>
                    <a:p>
                      <a:pPr algn="ctr"/>
                      <a:r>
                        <a:rPr lang="en-US" sz="1600" b="1" i="1" dirty="0" smtClean="0"/>
                        <a:t>1.5</a:t>
                      </a:r>
                      <a:r>
                        <a:rPr lang="en-US" sz="1600" b="1" i="1" baseline="0" dirty="0" smtClean="0"/>
                        <a:t> Hours Minimum Recommended</a:t>
                      </a:r>
                      <a:endParaRPr lang="en-US" sz="1600" b="1" i="1" dirty="0"/>
                    </a:p>
                  </a:txBody>
                  <a:tcPr>
                    <a:solidFill>
                      <a:schemeClr val="accent6">
                        <a:lumMod val="20000"/>
                        <a:lumOff val="80000"/>
                      </a:schemeClr>
                    </a:solidFill>
                  </a:tcPr>
                </a:tc>
                <a:tc hMerge="1">
                  <a:txBody>
                    <a:bodyPr/>
                    <a:lstStyle/>
                    <a:p>
                      <a:pPr algn="ctr"/>
                      <a:endParaRPr lang="en-US" sz="1600" b="1" i="1" dirty="0"/>
                    </a:p>
                  </a:txBody>
                  <a:tcPr anchor="ctr">
                    <a:solidFill>
                      <a:schemeClr val="accent6">
                        <a:lumMod val="20000"/>
                        <a:lumOff val="80000"/>
                      </a:schemeClr>
                    </a:solidFill>
                  </a:tcPr>
                </a:tc>
              </a:tr>
              <a:tr h="372533">
                <a:tc gridSpan="2">
                  <a:txBody>
                    <a:bodyPr/>
                    <a:lstStyle/>
                    <a:p>
                      <a:pPr algn="l"/>
                      <a:r>
                        <a:rPr lang="en-US" sz="1600" b="1" dirty="0" smtClean="0"/>
                        <a:t>Facilitator</a:t>
                      </a:r>
                      <a:r>
                        <a:rPr lang="en-US" sz="1600" b="1" baseline="0" dirty="0" smtClean="0"/>
                        <a:t>: c</a:t>
                      </a:r>
                      <a:r>
                        <a:rPr lang="en-US" sz="1600" b="1" dirty="0" smtClean="0"/>
                        <a:t>omplete the Group Exit Ticket at the conclusion of your share</a:t>
                      </a:r>
                      <a:r>
                        <a:rPr lang="en-US" sz="1600" b="1" baseline="0" dirty="0" smtClean="0"/>
                        <a:t>-out.</a:t>
                      </a:r>
                      <a:endParaRPr lang="en-US" sz="1600" b="1" dirty="0"/>
                    </a:p>
                  </a:txBody>
                  <a:tcPr anchor="ctr">
                    <a:solidFill>
                      <a:schemeClr val="accent3"/>
                    </a:solidFill>
                  </a:tcPr>
                </a:tc>
                <a:tc hMerge="1">
                  <a:txBody>
                    <a:bodyPr/>
                    <a:lstStyle/>
                    <a:p>
                      <a:pPr algn="ctr"/>
                      <a:endParaRPr lang="en-US" sz="1600" b="1" dirty="0"/>
                    </a:p>
                  </a:txBody>
                  <a:tcPr anchor="ctr">
                    <a:solidFill>
                      <a:schemeClr val="accent3"/>
                    </a:solidFill>
                  </a:tcPr>
                </a:tc>
              </a:tr>
            </a:tbl>
          </a:graphicData>
        </a:graphic>
      </p:graphicFrame>
      <p:sp>
        <p:nvSpPr>
          <p:cNvPr id="9" name="TextBox 8"/>
          <p:cNvSpPr txBox="1"/>
          <p:nvPr/>
        </p:nvSpPr>
        <p:spPr>
          <a:xfrm>
            <a:off x="914400" y="1676400"/>
            <a:ext cx="7315200" cy="707886"/>
          </a:xfrm>
          <a:prstGeom prst="rect">
            <a:avLst/>
          </a:prstGeom>
          <a:noFill/>
        </p:spPr>
        <p:txBody>
          <a:bodyPr wrap="square" rtlCol="0">
            <a:spAutoFit/>
          </a:bodyPr>
          <a:lstStyle/>
          <a:p>
            <a:pPr algn="ctr"/>
            <a:r>
              <a:rPr lang="en-US" sz="2000" dirty="0" smtClean="0"/>
              <a:t>All resources for this session are located in the folder, </a:t>
            </a:r>
          </a:p>
          <a:p>
            <a:pPr algn="ctr"/>
            <a:r>
              <a:rPr lang="en-US" sz="2000" dirty="0" smtClean="0"/>
              <a:t>“After the Webinar” in </a:t>
            </a:r>
            <a:r>
              <a:rPr lang="en-US" sz="2000" dirty="0" err="1" smtClean="0"/>
              <a:t>Schoology</a:t>
            </a:r>
            <a:r>
              <a:rPr lang="en-US" sz="2000" dirty="0" smtClean="0"/>
              <a:t>.</a:t>
            </a:r>
            <a:endParaRPr lang="en-US" sz="2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022096"/>
            <a:ext cx="3619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76200"/>
            <a:ext cx="1290219" cy="1285875"/>
          </a:xfrm>
          <a:prstGeom prst="rect">
            <a:avLst/>
          </a:prstGeom>
        </p:spPr>
      </p:pic>
    </p:spTree>
    <p:extLst>
      <p:ext uri="{BB962C8B-B14F-4D97-AF65-F5344CB8AC3E}">
        <p14:creationId xmlns:p14="http://schemas.microsoft.com/office/powerpoint/2010/main" val="3376410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At-A-Glance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26626120"/>
              </p:ext>
            </p:extLst>
          </p:nvPr>
        </p:nvGraphicFramePr>
        <p:xfrm>
          <a:off x="685800" y="1645537"/>
          <a:ext cx="7772400" cy="4581830"/>
        </p:xfrm>
        <a:graphic>
          <a:graphicData uri="http://schemas.openxmlformats.org/drawingml/2006/table">
            <a:tbl>
              <a:tblPr firstRow="1" bandRow="1">
                <a:tableStyleId>{3B4B98B0-60AC-42C2-AFA5-B58CD77FA1E5}</a:tableStyleId>
              </a:tblPr>
              <a:tblGrid>
                <a:gridCol w="1058555"/>
                <a:gridCol w="4567735"/>
                <a:gridCol w="2146110"/>
              </a:tblGrid>
              <a:tr h="357607">
                <a:tc>
                  <a:txBody>
                    <a:bodyPr/>
                    <a:lstStyle/>
                    <a:p>
                      <a:pPr marL="0" marR="0" algn="ctr">
                        <a:lnSpc>
                          <a:spcPct val="115000"/>
                        </a:lnSpc>
                        <a:spcBef>
                          <a:spcPts val="0"/>
                        </a:spcBef>
                        <a:spcAft>
                          <a:spcPts val="0"/>
                        </a:spcAft>
                      </a:pPr>
                      <a:r>
                        <a:rPr lang="en-US" sz="1100" dirty="0">
                          <a:effectLst/>
                        </a:rPr>
                        <a:t>Time</a:t>
                      </a:r>
                      <a:endParaRPr lang="en-US" sz="1200" dirty="0">
                        <a:effectLst/>
                        <a:latin typeface="Times New Roman"/>
                        <a:ea typeface="Times New Roman"/>
                      </a:endParaRPr>
                    </a:p>
                  </a:txBody>
                  <a:tcPr marL="89402" marR="89402" marT="44701" marB="44701" anchor="ctr"/>
                </a:tc>
                <a:tc>
                  <a:txBody>
                    <a:bodyPr/>
                    <a:lstStyle/>
                    <a:p>
                      <a:pPr marL="0" marR="0" algn="ctr">
                        <a:lnSpc>
                          <a:spcPct val="115000"/>
                        </a:lnSpc>
                        <a:spcBef>
                          <a:spcPts val="0"/>
                        </a:spcBef>
                        <a:spcAft>
                          <a:spcPts val="0"/>
                        </a:spcAft>
                      </a:pPr>
                      <a:r>
                        <a:rPr lang="en-US" sz="1100">
                          <a:effectLst/>
                        </a:rPr>
                        <a:t>Topic</a:t>
                      </a:r>
                      <a:endParaRPr lang="en-US" sz="1200">
                        <a:effectLst/>
                        <a:latin typeface="Times New Roman"/>
                        <a:ea typeface="Times New Roman"/>
                      </a:endParaRPr>
                    </a:p>
                  </a:txBody>
                  <a:tcPr marL="89402" marR="89402" marT="44701" marB="44701" anchor="ctr"/>
                </a:tc>
                <a:tc>
                  <a:txBody>
                    <a:bodyPr/>
                    <a:lstStyle/>
                    <a:p>
                      <a:pPr marL="0" marR="0" algn="ctr">
                        <a:lnSpc>
                          <a:spcPct val="115000"/>
                        </a:lnSpc>
                        <a:spcBef>
                          <a:spcPts val="0"/>
                        </a:spcBef>
                        <a:spcAft>
                          <a:spcPts val="0"/>
                        </a:spcAft>
                      </a:pPr>
                      <a:r>
                        <a:rPr lang="en-US" sz="1100">
                          <a:effectLst/>
                        </a:rPr>
                        <a:t>Presenters</a:t>
                      </a:r>
                      <a:endParaRPr lang="en-US" sz="1200">
                        <a:effectLst/>
                        <a:latin typeface="Times New Roman"/>
                        <a:ea typeface="Times New Roman"/>
                      </a:endParaRPr>
                    </a:p>
                  </a:txBody>
                  <a:tcPr marL="89402" marR="89402" marT="44701" marB="44701" anchor="ctr"/>
                </a:tc>
              </a:tr>
              <a:tr h="466379">
                <a:tc>
                  <a:txBody>
                    <a:bodyPr/>
                    <a:lstStyle/>
                    <a:p>
                      <a:pPr marL="0" marR="0" algn="ctr">
                        <a:lnSpc>
                          <a:spcPct val="115000"/>
                        </a:lnSpc>
                        <a:spcBef>
                          <a:spcPts val="0"/>
                        </a:spcBef>
                        <a:spcAft>
                          <a:spcPts val="0"/>
                        </a:spcAft>
                      </a:pPr>
                      <a:r>
                        <a:rPr lang="en-US" sz="1100">
                          <a:effectLst/>
                        </a:rPr>
                        <a:t>5 min</a:t>
                      </a:r>
                      <a:endParaRPr lang="en-US" sz="120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a:effectLst/>
                        </a:rPr>
                        <a:t>Welcome, Introductions, </a:t>
                      </a:r>
                      <a:endParaRPr lang="en-US" sz="1200">
                        <a:effectLst/>
                      </a:endParaRPr>
                    </a:p>
                    <a:p>
                      <a:pPr marL="0" marR="0">
                        <a:lnSpc>
                          <a:spcPct val="115000"/>
                        </a:lnSpc>
                        <a:spcBef>
                          <a:spcPts val="0"/>
                        </a:spcBef>
                        <a:spcAft>
                          <a:spcPts val="0"/>
                        </a:spcAft>
                      </a:pPr>
                      <a:r>
                        <a:rPr lang="en-US" sz="1100">
                          <a:effectLst/>
                        </a:rPr>
                        <a:t>Webinar Interface, and Norms</a:t>
                      </a:r>
                      <a:endParaRPr lang="en-US" sz="120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a:effectLst/>
                        </a:rPr>
                        <a:t>Dr. Adrian Talley</a:t>
                      </a:r>
                      <a:endParaRPr lang="en-US" sz="1200">
                        <a:effectLst/>
                      </a:endParaRPr>
                    </a:p>
                    <a:p>
                      <a:pPr marL="0" marR="0">
                        <a:lnSpc>
                          <a:spcPct val="115000"/>
                        </a:lnSpc>
                        <a:spcBef>
                          <a:spcPts val="0"/>
                        </a:spcBef>
                        <a:spcAft>
                          <a:spcPts val="0"/>
                        </a:spcAft>
                      </a:pPr>
                      <a:r>
                        <a:rPr lang="en-US" sz="1100">
                          <a:effectLst/>
                        </a:rPr>
                        <a:t>Ms. Dawn Corley</a:t>
                      </a:r>
                      <a:endParaRPr lang="en-US" sz="1200">
                        <a:effectLst/>
                        <a:latin typeface="Times New Roman"/>
                        <a:ea typeface="Times New Roman"/>
                      </a:endParaRPr>
                    </a:p>
                  </a:txBody>
                  <a:tcPr marL="89402" marR="89402" marT="44701" marB="44701" anchor="ctr"/>
                </a:tc>
              </a:tr>
              <a:tr h="357607">
                <a:tc>
                  <a:txBody>
                    <a:bodyPr/>
                    <a:lstStyle/>
                    <a:p>
                      <a:pPr marL="0" marR="0" algn="ctr">
                        <a:lnSpc>
                          <a:spcPct val="115000"/>
                        </a:lnSpc>
                        <a:spcBef>
                          <a:spcPts val="0"/>
                        </a:spcBef>
                        <a:spcAft>
                          <a:spcPts val="0"/>
                        </a:spcAft>
                      </a:pPr>
                      <a:r>
                        <a:rPr lang="en-US" sz="1100">
                          <a:effectLst/>
                        </a:rPr>
                        <a:t>5 min</a:t>
                      </a:r>
                      <a:endParaRPr lang="en-US" sz="120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a:effectLst/>
                        </a:rPr>
                        <a:t>Introductions to the Math Changes in the SAT</a:t>
                      </a:r>
                      <a:endParaRPr lang="en-US" sz="120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a:effectLst/>
                        </a:rPr>
                        <a:t>Dr. Adrian Talley</a:t>
                      </a:r>
                      <a:endParaRPr lang="en-US" sz="1200">
                        <a:effectLst/>
                        <a:latin typeface="Times New Roman"/>
                        <a:ea typeface="Times New Roman"/>
                      </a:endParaRPr>
                    </a:p>
                  </a:txBody>
                  <a:tcPr marL="89402" marR="89402" marT="44701" marB="44701" anchor="ctr"/>
                </a:tc>
              </a:tr>
              <a:tr h="357607">
                <a:tc>
                  <a:txBody>
                    <a:bodyPr/>
                    <a:lstStyle/>
                    <a:p>
                      <a:pPr marL="0" marR="0" algn="ctr">
                        <a:lnSpc>
                          <a:spcPct val="115000"/>
                        </a:lnSpc>
                        <a:spcBef>
                          <a:spcPts val="0"/>
                        </a:spcBef>
                        <a:spcAft>
                          <a:spcPts val="0"/>
                        </a:spcAft>
                      </a:pPr>
                      <a:r>
                        <a:rPr lang="en-US" sz="1100">
                          <a:effectLst/>
                        </a:rPr>
                        <a:t>5 min</a:t>
                      </a:r>
                      <a:endParaRPr lang="en-US" sz="120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dirty="0">
                          <a:effectLst/>
                        </a:rPr>
                        <a:t>Three Key Changes in SAT Mathematics</a:t>
                      </a:r>
                      <a:endParaRPr lang="en-US" sz="1200" dirty="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a:effectLst/>
                        </a:rPr>
                        <a:t>Dr. Sarah Koebley</a:t>
                      </a:r>
                      <a:endParaRPr lang="en-US" sz="1200">
                        <a:effectLst/>
                        <a:latin typeface="Times New Roman"/>
                        <a:ea typeface="Times New Roman"/>
                      </a:endParaRPr>
                    </a:p>
                  </a:txBody>
                  <a:tcPr marL="89402" marR="89402" marT="44701" marB="44701" anchor="ctr"/>
                </a:tc>
              </a:tr>
              <a:tr h="466379">
                <a:tc>
                  <a:txBody>
                    <a:bodyPr/>
                    <a:lstStyle/>
                    <a:p>
                      <a:pPr marL="0" marR="0" algn="ctr">
                        <a:lnSpc>
                          <a:spcPct val="115000"/>
                        </a:lnSpc>
                        <a:spcBef>
                          <a:spcPts val="0"/>
                        </a:spcBef>
                        <a:spcAft>
                          <a:spcPts val="0"/>
                        </a:spcAft>
                      </a:pPr>
                      <a:r>
                        <a:rPr lang="en-US" sz="1100">
                          <a:effectLst/>
                        </a:rPr>
                        <a:t>12 min</a:t>
                      </a:r>
                      <a:endParaRPr lang="en-US" sz="120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dirty="0">
                          <a:effectLst/>
                        </a:rPr>
                        <a:t>Key Change #1: Math Content</a:t>
                      </a:r>
                      <a:endParaRPr lang="en-US" sz="1200" dirty="0">
                        <a:effectLst/>
                      </a:endParaRPr>
                    </a:p>
                    <a:p>
                      <a:pPr marL="0" marR="0">
                        <a:lnSpc>
                          <a:spcPct val="115000"/>
                        </a:lnSpc>
                        <a:spcBef>
                          <a:spcPts val="0"/>
                        </a:spcBef>
                        <a:spcAft>
                          <a:spcPts val="0"/>
                        </a:spcAft>
                      </a:pPr>
                      <a:r>
                        <a:rPr lang="en-US" sz="1100" dirty="0">
                          <a:effectLst/>
                        </a:rPr>
                        <a:t>Group Engagement: </a:t>
                      </a:r>
                      <a:r>
                        <a:rPr lang="en-US" sz="1100" dirty="0" smtClean="0">
                          <a:effectLst/>
                        </a:rPr>
                        <a:t>Poll</a:t>
                      </a:r>
                      <a:endParaRPr lang="en-US" sz="1200" dirty="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a:effectLst/>
                        </a:rPr>
                        <a:t>Dr. Sarah Koebley</a:t>
                      </a:r>
                      <a:endParaRPr lang="en-US" sz="1200">
                        <a:effectLst/>
                      </a:endParaRPr>
                    </a:p>
                    <a:p>
                      <a:pPr marL="0" marR="0">
                        <a:lnSpc>
                          <a:spcPct val="115000"/>
                        </a:lnSpc>
                        <a:spcBef>
                          <a:spcPts val="0"/>
                        </a:spcBef>
                        <a:spcAft>
                          <a:spcPts val="0"/>
                        </a:spcAft>
                      </a:pPr>
                      <a:r>
                        <a:rPr lang="en-US" sz="1100">
                          <a:effectLst/>
                        </a:rPr>
                        <a:t>Ms. Faatimah Muhammad</a:t>
                      </a:r>
                      <a:endParaRPr lang="en-US" sz="1200">
                        <a:effectLst/>
                        <a:latin typeface="Times New Roman"/>
                        <a:ea typeface="Times New Roman"/>
                      </a:endParaRPr>
                    </a:p>
                  </a:txBody>
                  <a:tcPr marL="89402" marR="89402" marT="44701" marB="44701" anchor="ctr"/>
                </a:tc>
              </a:tr>
              <a:tr h="466379">
                <a:tc>
                  <a:txBody>
                    <a:bodyPr/>
                    <a:lstStyle/>
                    <a:p>
                      <a:pPr marL="0" marR="0" algn="ctr">
                        <a:lnSpc>
                          <a:spcPct val="115000"/>
                        </a:lnSpc>
                        <a:spcBef>
                          <a:spcPts val="0"/>
                        </a:spcBef>
                        <a:spcAft>
                          <a:spcPts val="0"/>
                        </a:spcAft>
                      </a:pPr>
                      <a:r>
                        <a:rPr lang="en-US" sz="1100">
                          <a:effectLst/>
                        </a:rPr>
                        <a:t>12 min</a:t>
                      </a:r>
                      <a:endParaRPr lang="en-US" sz="120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dirty="0">
                          <a:effectLst/>
                        </a:rPr>
                        <a:t>Key Change #2: Context</a:t>
                      </a:r>
                      <a:endParaRPr lang="en-US" sz="1200" dirty="0">
                        <a:effectLst/>
                      </a:endParaRPr>
                    </a:p>
                    <a:p>
                      <a:pPr marL="0" marR="0">
                        <a:lnSpc>
                          <a:spcPct val="115000"/>
                        </a:lnSpc>
                        <a:spcBef>
                          <a:spcPts val="0"/>
                        </a:spcBef>
                        <a:spcAft>
                          <a:spcPts val="0"/>
                        </a:spcAft>
                      </a:pPr>
                      <a:r>
                        <a:rPr lang="en-US" sz="1100" dirty="0">
                          <a:effectLst/>
                        </a:rPr>
                        <a:t>Group Engagement: </a:t>
                      </a:r>
                      <a:r>
                        <a:rPr lang="en-US" sz="1100" dirty="0" smtClean="0">
                          <a:effectLst/>
                        </a:rPr>
                        <a:t>Discussion</a:t>
                      </a:r>
                      <a:endParaRPr lang="en-US" sz="1200" dirty="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dirty="0">
                          <a:effectLst/>
                        </a:rPr>
                        <a:t>Ms. Faatimah Muhammad</a:t>
                      </a:r>
                      <a:endParaRPr lang="en-US" sz="1200" dirty="0">
                        <a:effectLst/>
                      </a:endParaRPr>
                    </a:p>
                    <a:p>
                      <a:pPr marL="0" marR="0">
                        <a:lnSpc>
                          <a:spcPct val="115000"/>
                        </a:lnSpc>
                        <a:spcBef>
                          <a:spcPts val="0"/>
                        </a:spcBef>
                        <a:spcAft>
                          <a:spcPts val="0"/>
                        </a:spcAft>
                      </a:pPr>
                      <a:r>
                        <a:rPr lang="en-US" sz="1100" dirty="0">
                          <a:effectLst/>
                        </a:rPr>
                        <a:t>Ms. Dawn Corley</a:t>
                      </a:r>
                      <a:endParaRPr lang="en-US" sz="1200" dirty="0">
                        <a:effectLst/>
                        <a:latin typeface="Times New Roman"/>
                        <a:ea typeface="Times New Roman"/>
                      </a:endParaRPr>
                    </a:p>
                  </a:txBody>
                  <a:tcPr marL="89402" marR="89402" marT="44701" marB="44701" anchor="ctr"/>
                </a:tc>
              </a:tr>
              <a:tr h="466379">
                <a:tc>
                  <a:txBody>
                    <a:bodyPr/>
                    <a:lstStyle/>
                    <a:p>
                      <a:pPr marL="0" marR="0" algn="ctr">
                        <a:lnSpc>
                          <a:spcPct val="115000"/>
                        </a:lnSpc>
                        <a:spcBef>
                          <a:spcPts val="0"/>
                        </a:spcBef>
                        <a:spcAft>
                          <a:spcPts val="0"/>
                        </a:spcAft>
                      </a:pPr>
                      <a:r>
                        <a:rPr lang="en-US" sz="1100">
                          <a:effectLst/>
                        </a:rPr>
                        <a:t>12 min</a:t>
                      </a:r>
                      <a:endParaRPr lang="en-US" sz="120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a:effectLst/>
                        </a:rPr>
                        <a:t>Key Change #3: Calculator Use and Scoring</a:t>
                      </a:r>
                      <a:endParaRPr lang="en-US" sz="1200">
                        <a:effectLst/>
                      </a:endParaRPr>
                    </a:p>
                    <a:p>
                      <a:pPr marL="0" marR="0">
                        <a:lnSpc>
                          <a:spcPct val="115000"/>
                        </a:lnSpc>
                        <a:spcBef>
                          <a:spcPts val="0"/>
                        </a:spcBef>
                        <a:spcAft>
                          <a:spcPts val="0"/>
                        </a:spcAft>
                      </a:pPr>
                      <a:r>
                        <a:rPr lang="en-US" sz="1100">
                          <a:effectLst/>
                        </a:rPr>
                        <a:t>Group Engagement: Padlet Wall</a:t>
                      </a:r>
                      <a:endParaRPr lang="en-US" sz="120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a:effectLst/>
                        </a:rPr>
                        <a:t>Dr. Sarah Koebley</a:t>
                      </a:r>
                      <a:endParaRPr lang="en-US" sz="1200">
                        <a:effectLst/>
                      </a:endParaRPr>
                    </a:p>
                    <a:p>
                      <a:pPr marL="0" marR="0">
                        <a:lnSpc>
                          <a:spcPct val="115000"/>
                        </a:lnSpc>
                        <a:spcBef>
                          <a:spcPts val="0"/>
                        </a:spcBef>
                        <a:spcAft>
                          <a:spcPts val="0"/>
                        </a:spcAft>
                      </a:pPr>
                      <a:r>
                        <a:rPr lang="en-US" sz="1100">
                          <a:effectLst/>
                        </a:rPr>
                        <a:t>Ms. Dawn Corley</a:t>
                      </a:r>
                      <a:endParaRPr lang="en-US" sz="1200">
                        <a:effectLst/>
                        <a:latin typeface="Times New Roman"/>
                        <a:ea typeface="Times New Roman"/>
                      </a:endParaRPr>
                    </a:p>
                  </a:txBody>
                  <a:tcPr marL="89402" marR="89402" marT="44701" marB="44701" anchor="ctr"/>
                </a:tc>
              </a:tr>
              <a:tr h="654868">
                <a:tc>
                  <a:txBody>
                    <a:bodyPr/>
                    <a:lstStyle/>
                    <a:p>
                      <a:pPr marL="0" marR="0" algn="ctr">
                        <a:lnSpc>
                          <a:spcPct val="115000"/>
                        </a:lnSpc>
                        <a:spcBef>
                          <a:spcPts val="0"/>
                        </a:spcBef>
                        <a:spcAft>
                          <a:spcPts val="0"/>
                        </a:spcAft>
                      </a:pPr>
                      <a:r>
                        <a:rPr lang="en-US" sz="1100">
                          <a:effectLst/>
                        </a:rPr>
                        <a:t>5 min</a:t>
                      </a:r>
                      <a:endParaRPr lang="en-US" sz="120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a:effectLst/>
                        </a:rPr>
                        <a:t>The Impact of Math SAT Changes on Classroom Instruction: Rigor</a:t>
                      </a:r>
                      <a:endParaRPr lang="en-US" sz="120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a:effectLst/>
                        </a:rPr>
                        <a:t>Dr. Sarah Koebley</a:t>
                      </a:r>
                      <a:endParaRPr lang="en-US" sz="1200">
                        <a:effectLst/>
                      </a:endParaRPr>
                    </a:p>
                    <a:p>
                      <a:pPr marL="0" marR="0">
                        <a:lnSpc>
                          <a:spcPct val="115000"/>
                        </a:lnSpc>
                        <a:spcBef>
                          <a:spcPts val="0"/>
                        </a:spcBef>
                        <a:spcAft>
                          <a:spcPts val="0"/>
                        </a:spcAft>
                      </a:pPr>
                      <a:r>
                        <a:rPr lang="en-US" sz="1100">
                          <a:effectLst/>
                        </a:rPr>
                        <a:t>Ms. Faatimah Muhammad</a:t>
                      </a:r>
                      <a:endParaRPr lang="en-US" sz="1200">
                        <a:effectLst/>
                      </a:endParaRPr>
                    </a:p>
                    <a:p>
                      <a:pPr marL="0" marR="0">
                        <a:lnSpc>
                          <a:spcPct val="115000"/>
                        </a:lnSpc>
                        <a:spcBef>
                          <a:spcPts val="0"/>
                        </a:spcBef>
                        <a:spcAft>
                          <a:spcPts val="0"/>
                        </a:spcAft>
                      </a:pPr>
                      <a:r>
                        <a:rPr lang="en-US" sz="1100">
                          <a:effectLst/>
                        </a:rPr>
                        <a:t>Dr. Adrian Talley</a:t>
                      </a:r>
                      <a:endParaRPr lang="en-US" sz="1200">
                        <a:effectLst/>
                        <a:latin typeface="Times New Roman"/>
                        <a:ea typeface="Times New Roman"/>
                      </a:endParaRPr>
                    </a:p>
                  </a:txBody>
                  <a:tcPr marL="89402" marR="89402" marT="44701" marB="44701" anchor="ctr"/>
                </a:tc>
              </a:tr>
              <a:tr h="466379">
                <a:tc>
                  <a:txBody>
                    <a:bodyPr/>
                    <a:lstStyle/>
                    <a:p>
                      <a:pPr marL="0" marR="0" algn="ctr">
                        <a:lnSpc>
                          <a:spcPct val="115000"/>
                        </a:lnSpc>
                        <a:spcBef>
                          <a:spcPts val="0"/>
                        </a:spcBef>
                        <a:spcAft>
                          <a:spcPts val="0"/>
                        </a:spcAft>
                      </a:pPr>
                      <a:r>
                        <a:rPr lang="en-US" sz="1100">
                          <a:effectLst/>
                        </a:rPr>
                        <a:t>20 min</a:t>
                      </a:r>
                      <a:endParaRPr lang="en-US" sz="120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a:effectLst/>
                        </a:rPr>
                        <a:t>Translating SAT Changes to Classroom Instruction – Video Analysis</a:t>
                      </a:r>
                      <a:endParaRPr lang="en-US" sz="120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a:effectLst/>
                        </a:rPr>
                        <a:t>Dr. Sarah Koebley</a:t>
                      </a:r>
                      <a:endParaRPr lang="en-US" sz="1200">
                        <a:effectLst/>
                        <a:latin typeface="Times New Roman"/>
                        <a:ea typeface="Times New Roman"/>
                      </a:endParaRPr>
                    </a:p>
                  </a:txBody>
                  <a:tcPr marL="89402" marR="89402" marT="44701" marB="44701" anchor="ctr"/>
                </a:tc>
              </a:tr>
              <a:tr h="466379">
                <a:tc>
                  <a:txBody>
                    <a:bodyPr/>
                    <a:lstStyle/>
                    <a:p>
                      <a:pPr marL="0" marR="0" algn="ctr">
                        <a:lnSpc>
                          <a:spcPct val="115000"/>
                        </a:lnSpc>
                        <a:spcBef>
                          <a:spcPts val="0"/>
                        </a:spcBef>
                        <a:spcAft>
                          <a:spcPts val="0"/>
                        </a:spcAft>
                      </a:pPr>
                      <a:r>
                        <a:rPr lang="en-US" sz="1100">
                          <a:effectLst/>
                        </a:rPr>
                        <a:t>15 min</a:t>
                      </a:r>
                      <a:endParaRPr lang="en-US" sz="120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dirty="0">
                          <a:effectLst/>
                        </a:rPr>
                        <a:t>Closing, Summary, Questions</a:t>
                      </a:r>
                      <a:endParaRPr lang="en-US" sz="1200" dirty="0">
                        <a:effectLst/>
                      </a:endParaRPr>
                    </a:p>
                    <a:p>
                      <a:pPr marL="0" marR="0">
                        <a:lnSpc>
                          <a:spcPct val="115000"/>
                        </a:lnSpc>
                        <a:spcBef>
                          <a:spcPts val="0"/>
                        </a:spcBef>
                        <a:spcAft>
                          <a:spcPts val="0"/>
                        </a:spcAft>
                      </a:pPr>
                      <a:r>
                        <a:rPr lang="en-US" sz="1100" dirty="0">
                          <a:effectLst/>
                        </a:rPr>
                        <a:t>Exit </a:t>
                      </a:r>
                      <a:r>
                        <a:rPr lang="en-US" sz="1100" dirty="0" smtClean="0">
                          <a:effectLst/>
                        </a:rPr>
                        <a:t>Ticket</a:t>
                      </a:r>
                      <a:endParaRPr lang="en-US" sz="1200" dirty="0">
                        <a:effectLst/>
                        <a:latin typeface="Times New Roman"/>
                        <a:ea typeface="Times New Roman"/>
                      </a:endParaRPr>
                    </a:p>
                  </a:txBody>
                  <a:tcPr marL="89402" marR="89402" marT="44701" marB="44701" anchor="ctr"/>
                </a:tc>
                <a:tc>
                  <a:txBody>
                    <a:bodyPr/>
                    <a:lstStyle/>
                    <a:p>
                      <a:pPr marL="0" marR="0">
                        <a:lnSpc>
                          <a:spcPct val="115000"/>
                        </a:lnSpc>
                        <a:spcBef>
                          <a:spcPts val="0"/>
                        </a:spcBef>
                        <a:spcAft>
                          <a:spcPts val="0"/>
                        </a:spcAft>
                      </a:pPr>
                      <a:r>
                        <a:rPr lang="en-US" sz="1100" dirty="0">
                          <a:effectLst/>
                        </a:rPr>
                        <a:t>All</a:t>
                      </a:r>
                      <a:endParaRPr lang="en-US" sz="1200" dirty="0">
                        <a:effectLst/>
                        <a:latin typeface="Times New Roman"/>
                        <a:ea typeface="Times New Roman"/>
                      </a:endParaRPr>
                    </a:p>
                  </a:txBody>
                  <a:tcPr marL="89402" marR="89402" marT="44701" marB="44701" anchor="ctr"/>
                </a:tc>
              </a:tr>
            </a:tbl>
          </a:graphicData>
        </a:graphic>
      </p:graphicFrame>
    </p:spTree>
    <p:extLst>
      <p:ext uri="{BB962C8B-B14F-4D97-AF65-F5344CB8AC3E}">
        <p14:creationId xmlns:p14="http://schemas.microsoft.com/office/powerpoint/2010/main" val="4212679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Norms</a:t>
            </a:r>
            <a:endParaRPr lang="en-US" dirty="0"/>
          </a:p>
        </p:txBody>
      </p:sp>
      <p:sp>
        <p:nvSpPr>
          <p:cNvPr id="5" name="Content Placeholder 2"/>
          <p:cNvSpPr>
            <a:spLocks noGrp="1"/>
          </p:cNvSpPr>
          <p:nvPr>
            <p:ph sz="half" idx="1"/>
          </p:nvPr>
        </p:nvSpPr>
        <p:spPr>
          <a:xfrm>
            <a:off x="457200" y="1719072"/>
            <a:ext cx="4194048" cy="4605528"/>
          </a:xfrm>
        </p:spPr>
        <p:txBody>
          <a:bodyPr>
            <a:noAutofit/>
          </a:bodyPr>
          <a:lstStyle/>
          <a:p>
            <a:r>
              <a:rPr lang="en-US" sz="2000" dirty="0" smtClean="0"/>
              <a:t>If you have a question, type it in the </a:t>
            </a:r>
            <a:r>
              <a:rPr lang="en-US" sz="2000" b="1" dirty="0" smtClean="0"/>
              <a:t>Question Pane</a:t>
            </a:r>
            <a:r>
              <a:rPr lang="en-US" sz="2000" dirty="0" smtClean="0"/>
              <a:t>. </a:t>
            </a:r>
          </a:p>
          <a:p>
            <a:r>
              <a:rPr lang="en-US" sz="2000" dirty="0" smtClean="0"/>
              <a:t>If  the organizer or presenter has a question to the participants, submit your response in the </a:t>
            </a:r>
            <a:r>
              <a:rPr lang="en-US" sz="2000" b="1" dirty="0" smtClean="0"/>
              <a:t>Question Pane</a:t>
            </a:r>
            <a:r>
              <a:rPr lang="en-US" sz="2000" dirty="0" smtClean="0"/>
              <a:t>.</a:t>
            </a:r>
          </a:p>
          <a:p>
            <a:r>
              <a:rPr lang="en-US" sz="2000" dirty="0" smtClean="0"/>
              <a:t>If you need </a:t>
            </a:r>
            <a:r>
              <a:rPr lang="en-US" sz="2000" b="1" dirty="0" smtClean="0"/>
              <a:t>technical support</a:t>
            </a:r>
            <a:r>
              <a:rPr lang="en-US" sz="2000" dirty="0" smtClean="0"/>
              <a:t>, type the request in the </a:t>
            </a:r>
            <a:r>
              <a:rPr lang="en-US" sz="2000" b="1" dirty="0" smtClean="0"/>
              <a:t>Question Pane</a:t>
            </a:r>
            <a:r>
              <a:rPr lang="en-US" sz="2000" dirty="0" smtClean="0"/>
              <a:t>. </a:t>
            </a:r>
          </a:p>
          <a:p>
            <a:pPr lvl="1"/>
            <a:r>
              <a:rPr lang="en-US" sz="2000" dirty="0" smtClean="0"/>
              <a:t>A response from Technical Support will be provided.</a:t>
            </a:r>
          </a:p>
          <a:p>
            <a:r>
              <a:rPr lang="en-US" sz="2000" dirty="0" smtClean="0"/>
              <a:t>To </a:t>
            </a:r>
            <a:r>
              <a:rPr lang="en-US" sz="2000" b="1" dirty="0" smtClean="0"/>
              <a:t>request audio</a:t>
            </a:r>
            <a:r>
              <a:rPr lang="en-US" sz="2000" dirty="0" smtClean="0"/>
              <a:t>, click the “Raise Hand.” </a:t>
            </a:r>
          </a:p>
        </p:txBody>
      </p:sp>
      <p:pic>
        <p:nvPicPr>
          <p:cNvPr id="6"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59" y="1747769"/>
            <a:ext cx="3670989" cy="4543303"/>
          </a:xfrm>
          <a:prstGeom prst="rect">
            <a:avLst/>
          </a:prstGeom>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75" y="5376672"/>
            <a:ext cx="238125" cy="247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8248" y="304800"/>
            <a:ext cx="614362" cy="655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90326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change the SAT?</a:t>
            </a:r>
            <a:endParaRPr lang="en-US" dirty="0"/>
          </a:p>
        </p:txBody>
      </p:sp>
      <p:sp>
        <p:nvSpPr>
          <p:cNvPr id="3" name="Content Placeholder 2"/>
          <p:cNvSpPr>
            <a:spLocks noGrp="1"/>
          </p:cNvSpPr>
          <p:nvPr>
            <p:ph idx="1"/>
          </p:nvPr>
        </p:nvSpPr>
        <p:spPr/>
        <p:txBody>
          <a:bodyPr>
            <a:normAutofit lnSpcReduction="10000"/>
          </a:bodyPr>
          <a:lstStyle/>
          <a:p>
            <a:r>
              <a:rPr lang="en-US" sz="2100" dirty="0"/>
              <a:t>“The redesigned SAT will test the few things that research shows matter most for college readiness and success.” </a:t>
            </a:r>
            <a:endParaRPr lang="en-US" sz="2100" dirty="0" smtClean="0"/>
          </a:p>
          <a:p>
            <a:pPr marL="0" indent="0">
              <a:buNone/>
            </a:pPr>
            <a:r>
              <a:rPr lang="en-US" sz="2100" dirty="0"/>
              <a:t>	</a:t>
            </a:r>
            <a:r>
              <a:rPr lang="en-US" sz="2100" dirty="0" smtClean="0"/>
              <a:t>– </a:t>
            </a:r>
            <a:r>
              <a:rPr lang="en-US" sz="2100" dirty="0"/>
              <a:t>College Board</a:t>
            </a:r>
          </a:p>
          <a:p>
            <a:endParaRPr lang="en-US" sz="2100" dirty="0"/>
          </a:p>
          <a:p>
            <a:r>
              <a:rPr lang="en-US" sz="2100" dirty="0"/>
              <a:t>“Because a test alone can’t change student outcomes, assessments such as the SAT must be integrated with rigorous classroom instruction and, through their results, propel students to greater opportunities. The redesigned SAT will reward productive use of classroom time and a focus on rigorous course work.” </a:t>
            </a:r>
          </a:p>
          <a:p>
            <a:pPr marL="0" indent="0">
              <a:buNone/>
            </a:pPr>
            <a:r>
              <a:rPr lang="en-US" sz="2100" dirty="0" smtClean="0"/>
              <a:t>	– </a:t>
            </a:r>
            <a:r>
              <a:rPr lang="en-US" sz="2100" dirty="0"/>
              <a:t>College Board </a:t>
            </a:r>
          </a:p>
          <a:p>
            <a:endParaRPr lang="en-US" sz="2100" dirty="0"/>
          </a:p>
          <a:p>
            <a:r>
              <a:rPr lang="en-US" sz="2100" dirty="0"/>
              <a:t>Impacts THIS year’s </a:t>
            </a:r>
            <a:r>
              <a:rPr lang="en-US" sz="2100" dirty="0" smtClean="0"/>
              <a:t>sophomores (</a:t>
            </a:r>
            <a:r>
              <a:rPr lang="en-US" sz="2100" dirty="0"/>
              <a:t>changes implemented in Spring 2016)</a:t>
            </a:r>
          </a:p>
        </p:txBody>
      </p:sp>
    </p:spTree>
    <p:extLst>
      <p:ext uri="{BB962C8B-B14F-4D97-AF65-F5344CB8AC3E}">
        <p14:creationId xmlns:p14="http://schemas.microsoft.com/office/powerpoint/2010/main" val="1157571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Claim for Mathematics SAT</a:t>
            </a:r>
            <a:endParaRPr lang="en-US" dirty="0"/>
          </a:p>
        </p:txBody>
      </p:sp>
      <p:sp>
        <p:nvSpPr>
          <p:cNvPr id="3" name="Content Placeholder 2"/>
          <p:cNvSpPr>
            <a:spLocks noGrp="1"/>
          </p:cNvSpPr>
          <p:nvPr>
            <p:ph idx="1"/>
          </p:nvPr>
        </p:nvSpPr>
        <p:spPr/>
        <p:txBody>
          <a:bodyPr>
            <a:normAutofit/>
          </a:bodyPr>
          <a:lstStyle/>
          <a:p>
            <a:pPr marL="0" indent="0">
              <a:buNone/>
            </a:pPr>
            <a:r>
              <a:rPr lang="en-US" sz="2250" dirty="0" smtClean="0"/>
              <a:t>Students have fluency with, understanding of, and the ability to apply the mathematical concepts, skills and practices that are most strongly prerequisite and central to their ability to progress through a range of college courses, career training, and career opportunities. </a:t>
            </a:r>
            <a:endParaRPr lang="en-US" sz="225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1746"/>
          <a:stretch/>
        </p:blipFill>
        <p:spPr>
          <a:xfrm>
            <a:off x="578883" y="3596640"/>
            <a:ext cx="7986233" cy="25755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these mathematics changes mean to you and our students?</a:t>
            </a:r>
            <a:endParaRPr lang="en-US" dirty="0"/>
          </a:p>
        </p:txBody>
      </p:sp>
      <p:sp>
        <p:nvSpPr>
          <p:cNvPr id="3" name="Content Placeholder 2"/>
          <p:cNvSpPr>
            <a:spLocks noGrp="1"/>
          </p:cNvSpPr>
          <p:nvPr>
            <p:ph idx="1"/>
          </p:nvPr>
        </p:nvSpPr>
        <p:spPr/>
        <p:txBody>
          <a:bodyPr>
            <a:normAutofit/>
          </a:bodyPr>
          <a:lstStyle/>
          <a:p>
            <a:r>
              <a:rPr lang="en-US" sz="2350" dirty="0" smtClean="0"/>
              <a:t>How do these changes affect our students?</a:t>
            </a:r>
          </a:p>
          <a:p>
            <a:r>
              <a:rPr lang="en-US" sz="2350" dirty="0" smtClean="0"/>
              <a:t>How do these changes impact math practices in the classroom? </a:t>
            </a:r>
          </a:p>
          <a:p>
            <a:r>
              <a:rPr lang="en-US" sz="2350" dirty="0" smtClean="0"/>
              <a:t>What support is needed to ensure success?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7600" y="2895600"/>
            <a:ext cx="4368800" cy="3276600"/>
          </a:xfrm>
          <a:prstGeom prst="rect">
            <a:avLst/>
          </a:prstGeom>
        </p:spPr>
      </p:pic>
    </p:spTree>
    <p:extLst>
      <p:ext uri="{BB962C8B-B14F-4D97-AF65-F5344CB8AC3E}">
        <p14:creationId xmlns:p14="http://schemas.microsoft.com/office/powerpoint/2010/main" val="3126806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8300" y="1249740"/>
            <a:ext cx="5867400" cy="1569660"/>
          </a:xfrm>
          <a:prstGeom prst="rect">
            <a:avLst/>
          </a:prstGeom>
          <a:noFill/>
          <a:ln>
            <a:solidFill>
              <a:schemeClr val="accent1">
                <a:lumMod val="20000"/>
                <a:lumOff val="80000"/>
              </a:schemeClr>
            </a:solidFill>
          </a:ln>
          <a:effectLst>
            <a:softEdge rad="63500"/>
          </a:effectLst>
        </p:spPr>
        <p:txBody>
          <a:bodyPr wrap="square" rtlCol="0">
            <a:spAutoFit/>
          </a:bodyPr>
          <a:lstStyle/>
          <a:p>
            <a:pPr algn="ctr"/>
            <a:r>
              <a:rPr lang="en-US" sz="4800" dirty="0">
                <a:solidFill>
                  <a:schemeClr val="tx2"/>
                </a:solidFill>
                <a:effectLst>
                  <a:outerShdw blurRad="38100" dist="38100" dir="2700000" algn="tl">
                    <a:srgbClr val="000000">
                      <a:alpha val="43137"/>
                    </a:srgbClr>
                  </a:outerShdw>
                </a:effectLst>
                <a:latin typeface="Adobe Gothic Std B" pitchFamily="34" charset="-128"/>
                <a:ea typeface="Adobe Gothic Std B" pitchFamily="34" charset="-128"/>
              </a:rPr>
              <a:t>3</a:t>
            </a:r>
            <a:r>
              <a:rPr lang="en-US" sz="4800" dirty="0" smtClean="0">
                <a:solidFill>
                  <a:schemeClr val="tx2"/>
                </a:solidFill>
                <a:effectLst>
                  <a:outerShdw blurRad="38100" dist="38100" dir="2700000" algn="tl">
                    <a:srgbClr val="000000">
                      <a:alpha val="43137"/>
                    </a:srgbClr>
                  </a:outerShdw>
                </a:effectLst>
                <a:latin typeface="Adobe Gothic Std B" pitchFamily="34" charset="-128"/>
                <a:ea typeface="Adobe Gothic Std B" pitchFamily="34" charset="-128"/>
              </a:rPr>
              <a:t> Key Changes </a:t>
            </a:r>
          </a:p>
          <a:p>
            <a:pPr algn="ctr"/>
            <a:r>
              <a:rPr lang="en-US" sz="4800" dirty="0">
                <a:solidFill>
                  <a:schemeClr val="tx2"/>
                </a:solidFill>
                <a:effectLst>
                  <a:outerShdw blurRad="38100" dist="38100" dir="2700000" algn="tl">
                    <a:srgbClr val="000000">
                      <a:alpha val="43137"/>
                    </a:srgbClr>
                  </a:outerShdw>
                </a:effectLst>
                <a:latin typeface="Adobe Gothic Std B" pitchFamily="34" charset="-128"/>
                <a:ea typeface="Adobe Gothic Std B" pitchFamily="34" charset="-128"/>
              </a:rPr>
              <a:t>i</a:t>
            </a:r>
            <a:r>
              <a:rPr lang="en-US" sz="4800" dirty="0" smtClean="0">
                <a:solidFill>
                  <a:schemeClr val="tx2"/>
                </a:solidFill>
                <a:effectLst>
                  <a:outerShdw blurRad="38100" dist="38100" dir="2700000" algn="tl">
                    <a:srgbClr val="000000">
                      <a:alpha val="43137"/>
                    </a:srgbClr>
                  </a:outerShdw>
                </a:effectLst>
                <a:latin typeface="Adobe Gothic Std B" pitchFamily="34" charset="-128"/>
                <a:ea typeface="Adobe Gothic Std B" pitchFamily="34" charset="-128"/>
              </a:rPr>
              <a:t>n SAT Mathematics</a:t>
            </a:r>
            <a:endParaRPr lang="en-US" sz="4800" dirty="0">
              <a:solidFill>
                <a:schemeClr val="tx2"/>
              </a:solidFill>
              <a:effectLst>
                <a:outerShdw blurRad="38100" dist="38100" dir="2700000" algn="tl">
                  <a:srgbClr val="000000">
                    <a:alpha val="43137"/>
                  </a:srgbClr>
                </a:outerShdw>
              </a:effectLst>
              <a:latin typeface="Adobe Gothic Std B" pitchFamily="34" charset="-128"/>
              <a:ea typeface="Adobe Gothic Std B" pitchFamily="34" charset="-12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2530" y="3093660"/>
            <a:ext cx="944940" cy="9449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8079" y="3097872"/>
            <a:ext cx="941841" cy="93872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9530" y="3095224"/>
            <a:ext cx="944940" cy="941811"/>
          </a:xfrm>
          <a:prstGeom prst="rect">
            <a:avLst/>
          </a:prstGeom>
        </p:spPr>
      </p:pic>
      <p:sp>
        <p:nvSpPr>
          <p:cNvPr id="2" name="TextBox 1"/>
          <p:cNvSpPr txBox="1"/>
          <p:nvPr/>
        </p:nvSpPr>
        <p:spPr>
          <a:xfrm>
            <a:off x="685800" y="4198188"/>
            <a:ext cx="2438400" cy="649224"/>
          </a:xfrm>
          <a:prstGeom prst="rect">
            <a:avLst/>
          </a:prstGeom>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n-US" b="1" dirty="0" smtClean="0">
                <a:latin typeface="Adobe Gothic Std B" pitchFamily="34" charset="-128"/>
                <a:ea typeface="Adobe Gothic Std B" pitchFamily="34" charset="-128"/>
              </a:rPr>
              <a:t>MATH CONTENT</a:t>
            </a:r>
            <a:endParaRPr lang="en-US" b="1" dirty="0">
              <a:latin typeface="Adobe Gothic Std B" pitchFamily="34" charset="-128"/>
              <a:ea typeface="Adobe Gothic Std B" pitchFamily="34" charset="-128"/>
            </a:endParaRPr>
          </a:p>
        </p:txBody>
      </p:sp>
      <p:sp>
        <p:nvSpPr>
          <p:cNvPr id="7" name="TextBox 6"/>
          <p:cNvSpPr txBox="1"/>
          <p:nvPr/>
        </p:nvSpPr>
        <p:spPr>
          <a:xfrm>
            <a:off x="3352800" y="4198188"/>
            <a:ext cx="2438400" cy="649224"/>
          </a:xfrm>
          <a:prstGeom prst="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b="1" dirty="0" smtClean="0">
                <a:latin typeface="Adobe Gothic Std B" pitchFamily="34" charset="-128"/>
                <a:ea typeface="Adobe Gothic Std B" pitchFamily="34" charset="-128"/>
              </a:rPr>
              <a:t>CONTEXT</a:t>
            </a:r>
            <a:endParaRPr lang="en-US" b="1" dirty="0">
              <a:latin typeface="Adobe Gothic Std B" pitchFamily="34" charset="-128"/>
              <a:ea typeface="Adobe Gothic Std B" pitchFamily="34" charset="-128"/>
            </a:endParaRPr>
          </a:p>
        </p:txBody>
      </p:sp>
      <p:sp>
        <p:nvSpPr>
          <p:cNvPr id="8" name="TextBox 7"/>
          <p:cNvSpPr txBox="1"/>
          <p:nvPr/>
        </p:nvSpPr>
        <p:spPr>
          <a:xfrm>
            <a:off x="6019800" y="4198188"/>
            <a:ext cx="2438400" cy="646331"/>
          </a:xfrm>
          <a:prstGeom prst="rect">
            <a:avLst/>
          </a:prstGeom>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n-US" b="1" dirty="0" smtClean="0">
                <a:latin typeface="Adobe Gothic Std B" pitchFamily="34" charset="-128"/>
                <a:ea typeface="Adobe Gothic Std B" pitchFamily="34" charset="-128"/>
              </a:rPr>
              <a:t>CALCULATOR USE AND SCORING</a:t>
            </a:r>
            <a:endParaRPr lang="en-US" b="1"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236060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ppt_x</p:attrName>
                                        </p:attrNameLst>
                                      </p:cBhvr>
                                      <p:tavLst>
                                        <p:tav tm="0">
                                          <p:val>
                                            <p:strVal val="#ppt_x"/>
                                          </p:val>
                                        </p:tav>
                                        <p:tav tm="100000">
                                          <p:val>
                                            <p:strVal val="#ppt_x"/>
                                          </p:val>
                                        </p:tav>
                                      </p:tavLst>
                                    </p:anim>
                                    <p:anim calcmode="lin" valueType="num">
                                      <p:cBhvr>
                                        <p:cTn id="14" dur="2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anim calcmode="lin" valueType="num">
                                      <p:cBhvr>
                                        <p:cTn id="19" dur="2000" fill="hold"/>
                                        <p:tgtEl>
                                          <p:spTgt spid="6"/>
                                        </p:tgtEl>
                                        <p:attrNameLst>
                                          <p:attrName>ppt_x</p:attrName>
                                        </p:attrNameLst>
                                      </p:cBhvr>
                                      <p:tavLst>
                                        <p:tav tm="0">
                                          <p:val>
                                            <p:strVal val="#ppt_x"/>
                                          </p:val>
                                        </p:tav>
                                        <p:tav tm="100000">
                                          <p:val>
                                            <p:strVal val="#ppt_x"/>
                                          </p:val>
                                        </p:tav>
                                      </p:tavLst>
                                    </p:anim>
                                    <p:anim calcmode="lin" valueType="num">
                                      <p:cBhvr>
                                        <p:cTn id="20" dur="2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ppt_x</p:attrName>
                                        </p:attrNameLst>
                                      </p:cBhvr>
                                      <p:tavLst>
                                        <p:tav tm="0">
                                          <p:val>
                                            <p:strVal val="#ppt_x"/>
                                          </p:val>
                                        </p:tav>
                                        <p:tav tm="100000">
                                          <p:val>
                                            <p:strVal val="#ppt_x"/>
                                          </p:val>
                                        </p:tav>
                                      </p:tavLst>
                                    </p:anim>
                                    <p:anim calcmode="lin" valueType="num">
                                      <p:cBhvr>
                                        <p:cTn id="25" dur="2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anim calcmode="lin" valueType="num">
                                      <p:cBhvr>
                                        <p:cTn id="30" dur="2000" fill="hold"/>
                                        <p:tgtEl>
                                          <p:spTgt spid="5"/>
                                        </p:tgtEl>
                                        <p:attrNameLst>
                                          <p:attrName>ppt_x</p:attrName>
                                        </p:attrNameLst>
                                      </p:cBhvr>
                                      <p:tavLst>
                                        <p:tav tm="0">
                                          <p:val>
                                            <p:strVal val="#ppt_x"/>
                                          </p:val>
                                        </p:tav>
                                        <p:tav tm="100000">
                                          <p:val>
                                            <p:strVal val="#ppt_x"/>
                                          </p:val>
                                        </p:tav>
                                      </p:tavLst>
                                    </p:anim>
                                    <p:anim calcmode="lin" valueType="num">
                                      <p:cBhvr>
                                        <p:cTn id="31" dur="2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anim calcmode="lin" valueType="num">
                                      <p:cBhvr>
                                        <p:cTn id="35" dur="2000" fill="hold"/>
                                        <p:tgtEl>
                                          <p:spTgt spid="8"/>
                                        </p:tgtEl>
                                        <p:attrNameLst>
                                          <p:attrName>ppt_x</p:attrName>
                                        </p:attrNameLst>
                                      </p:cBhvr>
                                      <p:tavLst>
                                        <p:tav tm="0">
                                          <p:val>
                                            <p:strVal val="#ppt_x"/>
                                          </p:val>
                                        </p:tav>
                                        <p:tav tm="100000">
                                          <p:val>
                                            <p:strVal val="#ppt_x"/>
                                          </p:val>
                                        </p:tav>
                                      </p:tavLst>
                                    </p:anim>
                                    <p:anim calcmode="lin" valueType="num">
                                      <p:cBhvr>
                                        <p:cTn id="36"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Mathematics in the  Redesigned SAT&amp;quot;&quot;/&gt;&lt;property id=&quot;20307&quot; value=&quot;256&quot;/&gt;&lt;/object&gt;&lt;object type=&quot;3&quot; unique_id=&quot;10004&quot;&gt;&lt;property id=&quot;20148&quot; value=&quot;5&quot;/&gt;&lt;property id=&quot;20300&quot; value=&quot;Slide 3 - &amp;quot;Learner Outcomes&amp;quot;&quot;/&gt;&lt;property id=&quot;20307&quot; value=&quot;257&quot;/&gt;&lt;/object&gt;&lt;object type=&quot;3&quot; unique_id=&quot;10005&quot;&gt;&lt;property id=&quot;20148&quot; value=&quot;5&quot;/&gt;&lt;property id=&quot;20300&quot; value=&quot;Slide 6 - &amp;quot;Why change the SAT?&amp;quot;&quot;/&gt;&lt;property id=&quot;20307&quot; value=&quot;258&quot;/&gt;&lt;/object&gt;&lt;object type=&quot;3&quot; unique_id=&quot;10006&quot;&gt;&lt;property id=&quot;20148&quot; value=&quot;5&quot;/&gt;&lt;property id=&quot;20300&quot; value=&quot;Slide 7 - &amp;quot;Overall Claim for Mathematics SAT&amp;quot;&quot;/&gt;&lt;property id=&quot;20307&quot; value=&quot;290&quot;/&gt;&lt;/object&gt;&lt;object type=&quot;3&quot; unique_id=&quot;10007&quot;&gt;&lt;property id=&quot;20148&quot; value=&quot;5&quot;/&gt;&lt;property id=&quot;20300&quot; value=&quot;Slide 8 - &amp;quot;What do these mathematics changes mean to you and our students?&amp;quot;&quot;/&gt;&lt;property id=&quot;20307&quot; value=&quot;273&quot;/&gt;&lt;/object&gt;&lt;object type=&quot;3&quot; unique_id=&quot;10008&quot;&gt;&lt;property id=&quot;20148&quot; value=&quot;5&quot;/&gt;&lt;property id=&quot;20300&quot; value=&quot;Slide 9&quot;/&gt;&lt;property id=&quot;20307&quot; value=&quot;268&quot;/&gt;&lt;/object&gt;&lt;object type=&quot;3&quot; unique_id=&quot;10009&quot;&gt;&lt;property id=&quot;20148&quot; value=&quot;5&quot;/&gt;&lt;property id=&quot;20300&quot; value=&quot;Slide 10 - &amp;quot;3 Key Changes in Redesigned SAT Math Test&amp;quot;&quot;/&gt;&lt;property id=&quot;20307&quot; value=&quot;275&quot;/&gt;&lt;/object&gt;&lt;object type=&quot;3&quot; unique_id=&quot;10010&quot;&gt;&lt;property id=&quot;20148&quot; value=&quot;5&quot;/&gt;&lt;property id=&quot;20300&quot; value=&quot;Slide 11 - &amp;quot;Key Change #1: Math Content&amp;quot;&quot;/&gt;&lt;property id=&quot;20307&quot; value=&quot;262&quot;/&gt;&lt;/object&gt;&lt;object type=&quot;3&quot; unique_id=&quot;10011&quot;&gt;&lt;property id=&quot;20148&quot; value=&quot;5&quot;/&gt;&lt;property id=&quot;20300&quot; value=&quot;Slide 12&quot;/&gt;&lt;property id=&quot;20307&quot; value=&quot;291&quot;/&gt;&lt;/object&gt;&lt;object type=&quot;3&quot; unique_id=&quot;10013&quot;&gt;&lt;property id=&quot;20148&quot; value=&quot;5&quot;/&gt;&lt;property id=&quot;20300&quot; value=&quot;Slide 13 - &amp;quot;Heart of Algebra&amp;quot;&quot;/&gt;&lt;property id=&quot;20307&quot; value=&quot;277&quot;/&gt;&lt;/object&gt;&lt;object type=&quot;3&quot; unique_id=&quot;10014&quot;&gt;&lt;property id=&quot;20148&quot; value=&quot;5&quot;/&gt;&lt;property id=&quot;20300&quot; value=&quot;Slide 15 - &amp;quot;Fluency AND Understanding&amp;quot;&quot;/&gt;&lt;property id=&quot;20307&quot; value=&quot;292&quot;/&gt;&lt;/object&gt;&lt;object type=&quot;3&quot; unique_id=&quot;10016&quot;&gt;&lt;property id=&quot;20148&quot; value=&quot;5&quot;/&gt;&lt;property id=&quot;20300&quot; value=&quot;Slide 17 - &amp;quot;Fluency AND Understanding&amp;quot;&quot;/&gt;&lt;property id=&quot;20307&quot; value=&quot;294&quot;/&gt;&lt;/object&gt;&lt;object type=&quot;3&quot; unique_id=&quot;10017&quot;&gt;&lt;property id=&quot;20148&quot; value=&quot;5&quot;/&gt;&lt;property id=&quot;20300&quot; value=&quot;Slide 18 - &amp;quot;Key Change #2: Context&amp;quot;&quot;/&gt;&lt;property id=&quot;20307&quot; value=&quot;297&quot;/&gt;&lt;/object&gt;&lt;object type=&quot;3&quot; unique_id=&quot;10018&quot;&gt;&lt;property id=&quot;20148&quot; value=&quot;5&quot;/&gt;&lt;property id=&quot;20300&quot; value=&quot;Slide 19 - &amp;quot;Problem Solving and Data Analysis&amp;quot;&quot;/&gt;&lt;property id=&quot;20307&quot; value=&quot;278&quot;/&gt;&lt;/object&gt;&lt;object type=&quot;3&quot; unique_id=&quot;10019&quot;&gt;&lt;property id=&quot;20148&quot; value=&quot;5&quot;/&gt;&lt;property id=&quot;20300&quot; value=&quot;Slide 20 - &amp;quot;Applications – Science and Social Studies&amp;quot;&quot;/&gt;&lt;property id=&quot;20307&quot; value=&quot;289&quot;/&gt;&lt;/object&gt;&lt;object type=&quot;3&quot; unique_id=&quot;10020&quot;&gt;&lt;property id=&quot;20148&quot; value=&quot;5&quot;/&gt;&lt;property id=&quot;20300&quot; value=&quot;Slide 16 - &amp;quot;Group Engagement: Poll&amp;quot;&quot;/&gt;&lt;property id=&quot;20307&quot; value=&quot;295&quot;/&gt;&lt;/object&gt;&lt;object type=&quot;3&quot; unique_id=&quot;10021&quot;&gt;&lt;property id=&quot;20148&quot; value=&quot;5&quot;/&gt;&lt;property id=&quot;20300&quot; value=&quot;Slide 21 - &amp;quot;Data Analysis - Levels of Rigor&amp;quot;&quot;/&gt;&lt;property id=&quot;20307&quot; value=&quot;296&quot;/&gt;&lt;/object&gt;&lt;object type=&quot;3&quot; unique_id=&quot;10022&quot;&gt;&lt;property id=&quot;20148&quot; value=&quot;5&quot;/&gt;&lt;property id=&quot;20300&quot; value=&quot;Slide 22 - &amp;quot;Passport to Advanced Math&amp;quot;&quot;/&gt;&lt;property id=&quot;20307&quot; value=&quot;272&quot;/&gt;&lt;/object&gt;&lt;object type=&quot;3&quot; unique_id=&quot;10023&quot;&gt;&lt;property id=&quot;20148&quot; value=&quot;5&quot;/&gt;&lt;property id=&quot;20300&quot; value=&quot;Slide 23 - &amp;quot;Advanced Math Example&amp;quot;&quot;/&gt;&lt;property id=&quot;20307&quot; value=&quot;284&quot;/&gt;&lt;/object&gt;&lt;object type=&quot;3&quot; unique_id=&quot;10024&quot;&gt;&lt;property id=&quot;20148&quot; value=&quot;5&quot;/&gt;&lt;property id=&quot;20300&quot; value=&quot;Slide 24 - &amp;quot;Group Engagement: Padlet&amp;quot;&quot;/&gt;&lt;property id=&quot;20307&quot; value=&quot;298&quot;/&gt;&lt;/object&gt;&lt;object type=&quot;3&quot; unique_id=&quot;10025&quot;&gt;&lt;property id=&quot;20148&quot; value=&quot;5&quot;/&gt;&lt;property id=&quot;20300&quot; value=&quot;Slide 25 - &amp;quot;Advanced Math&amp;quot;&quot;/&gt;&lt;property id=&quot;20307&quot; value=&quot;299&quot;/&gt;&lt;/object&gt;&lt;object type=&quot;3&quot; unique_id=&quot;10026&quot;&gt;&lt;property id=&quot;20148&quot; value=&quot;5&quot;/&gt;&lt;property id=&quot;20300&quot; value=&quot;Slide 26 - &amp;quot;Key Change #3:  Calculator Use and Scoring&amp;quot;&quot;/&gt;&lt;property id=&quot;20307&quot; value=&quot;283&quot;/&gt;&lt;/object&gt;&lt;object type=&quot;3&quot; unique_id=&quot;10027&quot;&gt;&lt;property id=&quot;20148&quot; value=&quot;5&quot;/&gt;&lt;property id=&quot;20300&quot; value=&quot;Slide 27 - &amp;quot;Get the Facts: Calculator Use and Scoring&amp;quot;&quot;/&gt;&lt;property id=&quot;20307&quot; value=&quot;266&quot;/&gt;&lt;/object&gt;&lt;object type=&quot;3&quot; unique_id=&quot;10028&quot;&gt;&lt;property id=&quot;20148&quot; value=&quot;5&quot;/&gt;&lt;property id=&quot;20300&quot; value=&quot;Slide 29 - &amp;quot;How do changes in the SAT impact mathematics practices in the classroom?&amp;quot;&quot;/&gt;&lt;property id=&quot;20307&quot; value=&quot;301&quot;/&gt;&lt;/object&gt;&lt;object type=&quot;3&quot; unique_id=&quot;10029&quot;&gt;&lt;property id=&quot;20148&quot; value=&quot;5&quot;/&gt;&lt;property id=&quot;20300&quot; value=&quot;Slide 30 - &amp;quot;Rigor in the SAT&amp;quot;&quot;/&gt;&lt;property id=&quot;20307&quot; value=&quot;285&quot;/&gt;&lt;/object&gt;&lt;object type=&quot;3&quot; unique_id=&quot;10125&quot;&gt;&lt;property id=&quot;20148&quot; value=&quot;5&quot;/&gt;&lt;property id=&quot;20300&quot; value=&quot;Slide 31 - &amp;quot;Rigor in the SAT (Continued)&amp;quot;&quot;/&gt;&lt;property id=&quot;20307&quot; value=&quot;304&quot;/&gt;&lt;/object&gt;&lt;object type=&quot;3&quot; unique_id=&quot;12264&quot;&gt;&lt;property id=&quot;20148&quot; value=&quot;5&quot;/&gt;&lt;property id=&quot;20300&quot; value=&quot;Slide 5 - &amp;quot;Webinar Norms&amp;quot;&quot;/&gt;&lt;property id=&quot;20307&quot; value=&quot;307&quot;/&gt;&lt;/object&gt;&lt;object type=&quot;3&quot; unique_id=&quot;14147&quot;&gt;&lt;property id=&quot;20148&quot; value=&quot;5&quot;/&gt;&lt;property id=&quot;20300&quot; value=&quot;Slide 2 - &amp;quot;Welcome and Introductions&amp;quot;&quot;/&gt;&lt;property id=&quot;20307&quot; value=&quot;310&quot;/&gt;&lt;/object&gt;&lt;object type=&quot;3&quot; unique_id=&quot;14148&quot;&gt;&lt;property id=&quot;20148&quot; value=&quot;5&quot;/&gt;&lt;property id=&quot;20300&quot; value=&quot;Slide 28&quot;/&gt;&lt;property id=&quot;20307&quot; value=&quot;309&quot;/&gt;&lt;/object&gt;&lt;object type=&quot;3&quot; unique_id=&quot;14151&quot;&gt;&lt;property id=&quot;20148&quot; value=&quot;5&quot;/&gt;&lt;property id=&quot;20300&quot; value=&quot;Slide 32&quot;/&gt;&lt;property id=&quot;20307&quot; value=&quot;313&quot;/&gt;&lt;/object&gt;&lt;object type=&quot;3&quot; unique_id=&quot;14680&quot;&gt;&lt;property id=&quot;20148&quot; value=&quot;5&quot;/&gt;&lt;property id=&quot;20300&quot; value=&quot;Slide 14 - &amp;quot;Focus on Applied Reasoning Skills&amp;quot;&quot;/&gt;&lt;property id=&quot;20307&quot; value=&quot;314&quot;/&gt;&lt;/object&gt;&lt;object type=&quot;3&quot; unique_id=&quot;15122&quot;&gt;&lt;property id=&quot;20148&quot; value=&quot;5&quot;/&gt;&lt;property id=&quot;20300&quot; value=&quot;Slide 33 - &amp;quot;District Collaborative Work&amp;quot;&quot;/&gt;&lt;property id=&quot;20307&quot; value=&quot;315&quot;/&gt;&lt;/object&gt;&lt;object type=&quot;3&quot; unique_id=&quot;15124&quot;&gt;&lt;property id=&quot;20148&quot; value=&quot;5&quot;/&gt;&lt;property id=&quot;20300&quot; value=&quot;Slide 4 - &amp;quot;Agenda: At-A-Glance&amp;quot;&quot;/&gt;&lt;property id=&quot;20307&quot; value=&quot;316&quot;/&gt;&lt;/object&gt;&lt;/object&gt;&lt;object type=&quot;8&quot; unique_id=&quot;10062&quot;&gt;&lt;/object&gt;&lt;/object&gt;&lt;/database&gt;"/>
  <p:tag name="ARTICULATE_PROJECT_OPEN" val="0"/>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5132</TotalTime>
  <Words>1653</Words>
  <Application>Microsoft Office PowerPoint</Application>
  <PresentationFormat>On-screen Show (4:3)</PresentationFormat>
  <Paragraphs>254</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Mathematics in the  Redesigned SAT</vt:lpstr>
      <vt:lpstr>Welcome and Introductions</vt:lpstr>
      <vt:lpstr>Learner Outcomes</vt:lpstr>
      <vt:lpstr>Agenda: At-A-Glance</vt:lpstr>
      <vt:lpstr>Webinar Norms</vt:lpstr>
      <vt:lpstr>Why change the SAT?</vt:lpstr>
      <vt:lpstr>Overall Claim for Mathematics SAT</vt:lpstr>
      <vt:lpstr>What do these mathematics changes mean to you and our students?</vt:lpstr>
      <vt:lpstr>PowerPoint Presentation</vt:lpstr>
      <vt:lpstr>3 Key Changes in Redesigned SAT Math Test</vt:lpstr>
      <vt:lpstr>Key Change #1: Math Content</vt:lpstr>
      <vt:lpstr>PowerPoint Presentation</vt:lpstr>
      <vt:lpstr>Heart of Algebra</vt:lpstr>
      <vt:lpstr>Focus on Applied Reasoning Skills</vt:lpstr>
      <vt:lpstr>Fluency AND Understanding</vt:lpstr>
      <vt:lpstr>Group Engagement: Poll</vt:lpstr>
      <vt:lpstr>Fluency AND Understanding</vt:lpstr>
      <vt:lpstr>Key Change #2: Context</vt:lpstr>
      <vt:lpstr>Problem Solving and Data Analysis</vt:lpstr>
      <vt:lpstr>Applications – Science and Social Studies</vt:lpstr>
      <vt:lpstr>Data Analysis - Levels of Rigor</vt:lpstr>
      <vt:lpstr>Passport to Advanced Math</vt:lpstr>
      <vt:lpstr>Advanced Math Example</vt:lpstr>
      <vt:lpstr>Group Engagement: Padlet</vt:lpstr>
      <vt:lpstr>Advanced Math</vt:lpstr>
      <vt:lpstr>Key Change #3:  Calculator Use and Scoring</vt:lpstr>
      <vt:lpstr>Get the Facts: Calculator Use and Scoring</vt:lpstr>
      <vt:lpstr>PowerPoint Presentation</vt:lpstr>
      <vt:lpstr>How do changes in the SAT impact mathematics practices in the classroom?</vt:lpstr>
      <vt:lpstr>Rigor in the SAT</vt:lpstr>
      <vt:lpstr>Rigor in the SAT (Continued)</vt:lpstr>
      <vt:lpstr>PowerPoint Presentation</vt:lpstr>
      <vt:lpstr>District Collaborative Work</vt:lpstr>
    </vt:vector>
  </TitlesOfParts>
  <Company>DOD Education Activity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Webinar</dc:title>
  <dc:creator>Talley, Adrian B. Mr. SES OSD/DoDEA</dc:creator>
  <cp:lastModifiedBy>Corley, Dawn  OSD/DoDEA</cp:lastModifiedBy>
  <cp:revision>198</cp:revision>
  <dcterms:created xsi:type="dcterms:W3CDTF">2014-10-29T01:11:42Z</dcterms:created>
  <dcterms:modified xsi:type="dcterms:W3CDTF">2014-11-21T19:59:50Z</dcterms:modified>
</cp:coreProperties>
</file>